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6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79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610100" cy="3460750"/>
  <p:notesSz cx="4610100" cy="346075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alatino Linotype" panose="02040502050505030304" pitchFamily="18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UfnHxT96qg+IKX2EGs0d0bl7r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2333"/>
    <a:srgbClr val="FFFFFF"/>
    <a:srgbClr val="C09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8"/>
  </p:normalViewPr>
  <p:slideViewPr>
    <p:cSldViewPr snapToGrid="0">
      <p:cViewPr varScale="1">
        <p:scale>
          <a:sx n="216" d="100"/>
          <a:sy n="216" d="100"/>
        </p:scale>
        <p:origin x="1720" y="1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1997075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2611438" y="0"/>
            <a:ext cx="1997075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Titolo tesi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problema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stato attuale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idea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idea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mostra progetto cad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progetto cad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firmware in generale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firmware in generale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modifica fw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modifica fw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gui creazione fw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risultati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risultati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….</a:t>
            </a: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si può osservare lo schema a blocchi da seguire per poter effettuare una modifica del firmware, in particolare è necessario decriptare il file binario del firmware per ottenere il file binario in chiaro e poter dunque procedere ad effettuare la modifica dei parametri di interesse. Successivamente bisogna effettuare la criptazione del firmware binario modificato e quindi procedere con il flashing sulla memoria del monopattino.</a:t>
            </a: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a1158eb23_0_131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vengono mostrate le funzioni Python che permettono la criptazione e decriptazione del file binario, poiché questo è presente solo in versione criptata e la chiave di criptazione è stata scoperta da una società di cybersecurity chiamata Zirccccc. Tale chiave di criptazione è universale, ovvero tutti i monopattini di questa marca utilizzano la stessa chiave di criptazione. Ciononostante le funzione mostrate permettono la decriptazione e criptazione anche qualora la chiave dovesse cambiare o essere diversa poichè basterebbe passarla tramite parametro a queste funzioni.</a:t>
            </a:r>
            <a:endParaRPr/>
          </a:p>
        </p:txBody>
      </p:sp>
      <p:sp>
        <p:nvSpPr>
          <p:cNvPr id="231" name="Google Shape;231;gea1158eb2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a1158eb23_0_194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mostriamo il codice di alcune metodi Python che, a partire da un file binario in chiaro, permettono la modifica dei parametri del firmware relativamente al modello di accelerazione, al kers, e alla velocità di partenza. La modifica di tali parametri avviene in base a quanto specificato dall’utente come parametro delle suddette funzioni, permettendo quindi di modificare a piacimento tali parametri secondo le proprie inclinazioni e necessità.</a:t>
            </a:r>
            <a:endParaRPr/>
          </a:p>
        </p:txBody>
      </p:sp>
      <p:sp>
        <p:nvSpPr>
          <p:cNvPr id="247" name="Google Shape;247;gea1158eb2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a1158eb23_0_226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aggiunta alle funzioni mostrate precedentemente, è stato anche realizzato un software con interfaccia grafica che integra tali funzioni python e permette dunque la creazione di un firmware custom anche a persone senza esperienza. In particolare tale software andrà a creare un firmware con nuovi parametri e genererà un file binario nella cartella download del proprio computer. Una volta fatto ciò si potrà in maniera agevole effettuare il flashing di tale firmware.</a:t>
            </a:r>
            <a:endParaRPr/>
          </a:p>
        </p:txBody>
      </p:sp>
      <p:sp>
        <p:nvSpPr>
          <p:cNvPr id="264" name="Google Shape;264;gea1158eb2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a996d0bb1_0_96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ea996d0bb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a996d0bb1_0_127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996d0bb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a996d0bb1_0_16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Tira su i titoli dei grafici per ingrandire i grafici</a:t>
            </a:r>
            <a:endParaRPr/>
          </a:p>
        </p:txBody>
      </p:sp>
      <p:sp>
        <p:nvSpPr>
          <p:cNvPr id="367" name="Google Shape;367;gea996d0bb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Modificare il firmware stock del monopattino elettrico al fine di renderlo utilizzabile come strumento di trazione e movimento per persone disabili. Contributi: realizzato supporto metallico per realizzare l’accoppiamento meccanico tra scooter e carrozzina, analizzato il firmware, realizzato software che consente la modifica del firmware</a:t>
            </a:r>
            <a:endParaRPr/>
          </a:p>
        </p:txBody>
      </p:sp>
      <p:sp>
        <p:nvSpPr>
          <p:cNvPr id="393" name="Google Shape;3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a996d0bb1_0_202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Modificare il firmware stock del monopattino elettrico al fine di renderlo utilizzabile come strumento di trazione e movimento per persone disabili. Contributi: realizzato supporto metallico per realizzare l’accoppiamento meccanico tra scooter e carrozzina, analizzato il firmware, realizzato software che consente la modifica del firmware</a:t>
            </a:r>
            <a:endParaRPr dirty="0"/>
          </a:p>
        </p:txBody>
      </p:sp>
      <p:sp>
        <p:nvSpPr>
          <p:cNvPr id="411" name="Google Shape;411;gea996d0bb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Difficoltà disabile: salite, restrizioni viaggi, lunghi spostamenti</a:t>
            </a: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Metti icone di: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link a pagina web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github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linkedin</a:t>
            </a:r>
            <a:endParaRPr/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a1158eb23_0_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Il monopattino elettrico ha avuto un boom nell’utilizzo nelle città durante il periodo covid perché consente di muoversi in maniera agevole tuttavia il loro utilizzo è rimasto appannaggio delle persone normodotate quindi l’obiettivo di questa tesi è quello di provare ad estendere il loro utilizzo anche alle persone che presentano disabilità e difficoltà nel muoversi autonomamente.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Only able-bodied people - data la loro costruzione permette solo a persone che hanno equilibrio e che riescono a stare in piedi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No standing start - no partenza da fermo, necessitano di una piccola spinta prima di poter accelerare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Poor modularity - difficile da adattare in vari usi (non adattabile)</a:t>
            </a:r>
            <a:endParaRPr/>
          </a:p>
        </p:txBody>
      </p:sp>
      <p:sp>
        <p:nvSpPr>
          <p:cNvPr id="104" name="Google Shape;104;gea1158eb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a1158eb23_1_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Estendere l’utilizzo del monopattino alle persone disabili cercando di unire meccanicamente il monopattino elettrico alle classiche carrozzine poiché è il mezzo più utilizzato dalle persone con handicap e difficoltà di movimento. In questo modo si permette l’utilizzo del monopattino elettrico anche a queste persone tuttavia per ambire a tale scopo è necessario effettuare delle modifiche al firmware del monopattino e costruire la struttura metallica che legherà le due parti.</a:t>
            </a:r>
            <a:endParaRPr/>
          </a:p>
        </p:txBody>
      </p:sp>
      <p:sp>
        <p:nvSpPr>
          <p:cNvPr id="129" name="Google Shape;129;gea1158eb2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a1158eb23_0_47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a1158eb2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a1158eb23_0_11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ea1158eb2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a1158eb23_0_8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Il monopattino elettrico mette a disposizione diverse modalità per poter comunicare con altri dispositivi ed in particolare il bluetooth è quello che permette la comunicazione con il più ampio insieme di dispositivi. Pertanto la comunicazione bluetooth tra il monopattino e lo smartphone è stata utilizzata come mezzo per poter carpire informazioni in merito al firmware del monopattino, ai parametri e alle impostazioni di configurazione.</a:t>
            </a:r>
            <a:endParaRPr/>
          </a:p>
        </p:txBody>
      </p:sp>
      <p:sp>
        <p:nvSpPr>
          <p:cNvPr id="190" name="Google Shape;190;gea1158eb2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a1158eb23_0_157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possiamo vedere lo schema a blocchi relativo alla comunicazione tra il firmware del monopattino e l’app che l’azienda stessa mette a disposizione per poter modificare le impostazioni del monopattino. Si può notare che il bluetooth è utilizzato come mezzo per poter impartire comandi al monopattino e per trasmettere aggiornamenti relativi al firmware. In tale progetto la modifica del firmware è strettamente necessaria poichè bisogna far sì che il monopattino sia utilizzabile anche da persone con disabilità. Ad esempio, per costruzione il monopattino è impostato per poter accelerare a partire da una certa velocità, solitamente 5kmh, ed affinchè il monopattino sia utilizzabile anche da persone disabili è necessario che il monopattino inizi ad accelerare anche partendo da fermo.</a:t>
            </a:r>
            <a:endParaRPr/>
          </a:p>
        </p:txBody>
      </p:sp>
      <p:sp>
        <p:nvSpPr>
          <p:cNvPr id="203" name="Google Shape;203;gea1158eb2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4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body" idx="1"/>
          </p:nvPr>
        </p:nvSpPr>
        <p:spPr>
          <a:xfrm>
            <a:off x="347294" y="656527"/>
            <a:ext cx="3915511" cy="215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4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  <p:sp>
        <p:nvSpPr>
          <p:cNvPr id="36" name="Google Shape;36;p2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6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subTitle" idx="1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corsidilaurea.uniroma1.it/en/corso/2020/30430/home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347294" y="656527"/>
            <a:ext cx="3915511" cy="215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3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3"/>
          <p:cNvSpPr/>
          <p:nvPr/>
        </p:nvSpPr>
        <p:spPr>
          <a:xfrm>
            <a:off x="2303995" y="3294720"/>
            <a:ext cx="1396536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20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11" Type="http://schemas.openxmlformats.org/officeDocument/2006/relationships/image" Target="../media/image4.png"/><Relationship Id="rId5" Type="http://schemas.openxmlformats.org/officeDocument/2006/relationships/slide" Target="slide8.xml"/><Relationship Id="rId10" Type="http://schemas.openxmlformats.org/officeDocument/2006/relationships/image" Target="../media/image3.png"/><Relationship Id="rId4" Type="http://schemas.openxmlformats.org/officeDocument/2006/relationships/slide" Target="slide6.xml"/><Relationship Id="rId9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slide" Target="slide18.xml"/><Relationship Id="rId5" Type="http://schemas.openxmlformats.org/officeDocument/2006/relationships/image" Target="../media/image20.png"/><Relationship Id="rId10" Type="http://schemas.openxmlformats.org/officeDocument/2006/relationships/slide" Target="slide10.xml"/><Relationship Id="rId4" Type="http://schemas.openxmlformats.org/officeDocument/2006/relationships/slide" Target="slide1.xml"/><Relationship Id="rId9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2.xml"/><Relationship Id="rId10" Type="http://schemas.openxmlformats.org/officeDocument/2006/relationships/slide" Target="slide11.xml"/><Relationship Id="rId4" Type="http://schemas.openxmlformats.org/officeDocument/2006/relationships/slide" Target="slide1.xml"/><Relationship Id="rId9" Type="http://schemas.openxmlformats.org/officeDocument/2006/relationships/slide" Target="slide18.xml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2.xml"/><Relationship Id="rId15" Type="http://schemas.openxmlformats.org/officeDocument/2006/relationships/image" Target="../media/image26.png"/><Relationship Id="rId10" Type="http://schemas.openxmlformats.org/officeDocument/2006/relationships/slide" Target="slide11.xml"/><Relationship Id="rId4" Type="http://schemas.openxmlformats.org/officeDocument/2006/relationships/slide" Target="slide1.xml"/><Relationship Id="rId9" Type="http://schemas.openxmlformats.org/officeDocument/2006/relationships/slide" Target="slide18.xml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slide" Target="slide18.xm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slide" Target="slide10.xml"/><Relationship Id="rId5" Type="http://schemas.openxmlformats.org/officeDocument/2006/relationships/image" Target="../media/image24.png"/><Relationship Id="rId15" Type="http://schemas.openxmlformats.org/officeDocument/2006/relationships/slide" Target="slide13.xml"/><Relationship Id="rId10" Type="http://schemas.openxmlformats.org/officeDocument/2006/relationships/slide" Target="slide8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6.xml"/><Relationship Id="rId5" Type="http://schemas.openxmlformats.org/officeDocument/2006/relationships/image" Target="../media/image31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slide" Target="slide6.xml"/><Relationship Id="rId5" Type="http://schemas.openxmlformats.org/officeDocument/2006/relationships/image" Target="../media/image33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slide" Target="slide6.xml"/><Relationship Id="rId5" Type="http://schemas.openxmlformats.org/officeDocument/2006/relationships/image" Target="../media/image35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slide" Target="slide6.xml"/><Relationship Id="rId5" Type="http://schemas.openxmlformats.org/officeDocument/2006/relationships/image" Target="../media/image37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slide" Target="slide18.xml"/><Relationship Id="rId5" Type="http://schemas.openxmlformats.org/officeDocument/2006/relationships/image" Target="../media/image40.png"/><Relationship Id="rId10" Type="http://schemas.openxmlformats.org/officeDocument/2006/relationships/slide" Target="slide10.xml"/><Relationship Id="rId4" Type="http://schemas.openxmlformats.org/officeDocument/2006/relationships/image" Target="../media/image39.png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slide" Target="slide6.xml"/><Relationship Id="rId5" Type="http://schemas.openxmlformats.org/officeDocument/2006/relationships/image" Target="../media/image41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5" Type="http://schemas.openxmlformats.org/officeDocument/2006/relationships/image" Target="../media/image7.png"/><Relationship Id="rId10" Type="http://schemas.openxmlformats.org/officeDocument/2006/relationships/slide" Target="slide18.xml"/><Relationship Id="rId4" Type="http://schemas.openxmlformats.org/officeDocument/2006/relationships/slide" Target="slide20.xml"/><Relationship Id="rId9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lucatomei.github.io/wheelchair" TargetMode="External"/><Relationship Id="rId13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slide" Target="slide2.xml"/><Relationship Id="rId2" Type="http://schemas.openxmlformats.org/officeDocument/2006/relationships/notesSlide" Target="../notesSlides/notesSlide20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ucaTomei/Electric-Scooter-Wheelchair" TargetMode="External"/><Relationship Id="rId11" Type="http://schemas.openxmlformats.org/officeDocument/2006/relationships/image" Target="../media/image45.png"/><Relationship Id="rId5" Type="http://schemas.openxmlformats.org/officeDocument/2006/relationships/slide" Target="slide1.xml"/><Relationship Id="rId15" Type="http://schemas.openxmlformats.org/officeDocument/2006/relationships/slide" Target="slide10.xml"/><Relationship Id="rId10" Type="http://schemas.openxmlformats.org/officeDocument/2006/relationships/hyperlink" Target="https://www.google.it/" TargetMode="External"/><Relationship Id="rId4" Type="http://schemas.openxmlformats.org/officeDocument/2006/relationships/hyperlink" Target="mailto:Tomei.1759275@studenti.uniroma1.it" TargetMode="External"/><Relationship Id="rId9" Type="http://schemas.openxmlformats.org/officeDocument/2006/relationships/image" Target="../media/image44.png"/><Relationship Id="rId1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5" Type="http://schemas.openxmlformats.org/officeDocument/2006/relationships/image" Target="../media/image8.png"/><Relationship Id="rId10" Type="http://schemas.openxmlformats.org/officeDocument/2006/relationships/slide" Target="slide18.xml"/><Relationship Id="rId4" Type="http://schemas.openxmlformats.org/officeDocument/2006/relationships/slide" Target="slide20.xml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slide" Target="slide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slide" Target="slide10.xml"/><Relationship Id="rId5" Type="http://schemas.openxmlformats.org/officeDocument/2006/relationships/image" Target="../media/image9.png"/><Relationship Id="rId10" Type="http://schemas.openxmlformats.org/officeDocument/2006/relationships/slide" Target="slide8.xml"/><Relationship Id="rId4" Type="http://schemas.openxmlformats.org/officeDocument/2006/relationships/slide" Target="slide20.xml"/><Relationship Id="rId9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2.png"/><Relationship Id="rId5" Type="http://schemas.openxmlformats.org/officeDocument/2006/relationships/slide" Target="slide2.xml"/><Relationship Id="rId10" Type="http://schemas.openxmlformats.org/officeDocument/2006/relationships/image" Target="../media/image9.png"/><Relationship Id="rId4" Type="http://schemas.openxmlformats.org/officeDocument/2006/relationships/slide" Target="slide20.xml"/><Relationship Id="rId9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microsoft.com/office/2017/06/relationships/model3d" Target="../media/model3d1.glb"/><Relationship Id="rId5" Type="http://schemas.openxmlformats.org/officeDocument/2006/relationships/slide" Target="slide2.xml"/><Relationship Id="rId10" Type="http://schemas.openxmlformats.org/officeDocument/2006/relationships/image" Target="../media/image14.jpg"/><Relationship Id="rId4" Type="http://schemas.openxmlformats.org/officeDocument/2006/relationships/slide" Target="slide20.xml"/><Relationship Id="rId9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slide" Target="slide18.xml"/><Relationship Id="rId5" Type="http://schemas.openxmlformats.org/officeDocument/2006/relationships/image" Target="../media/image16.jpg"/><Relationship Id="rId10" Type="http://schemas.openxmlformats.org/officeDocument/2006/relationships/slide" Target="slide10.xml"/><Relationship Id="rId4" Type="http://schemas.openxmlformats.org/officeDocument/2006/relationships/slide" Target="slide20.xml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8.png"/><Relationship Id="rId10" Type="http://schemas.openxmlformats.org/officeDocument/2006/relationships/slide" Target="slide18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9.png"/><Relationship Id="rId10" Type="http://schemas.openxmlformats.org/officeDocument/2006/relationships/slide" Target="slide18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0" y="0"/>
            <a:ext cx="4608410" cy="181520"/>
            <a:chOff x="0" y="0"/>
            <a:chExt cx="4608410" cy="181520"/>
          </a:xfrm>
        </p:grpSpPr>
        <p:sp>
          <p:nvSpPr>
            <p:cNvPr id="58" name="Google Shape;58;p1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" name="Google Shape;59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130911"/>
              <a:ext cx="4608004" cy="506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" name="Google Shape;6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59686" y="398526"/>
            <a:ext cx="1499616" cy="458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"/>
          <p:cNvGrpSpPr/>
          <p:nvPr/>
        </p:nvGrpSpPr>
        <p:grpSpPr>
          <a:xfrm>
            <a:off x="309193" y="1104036"/>
            <a:ext cx="4040404" cy="654215"/>
            <a:chOff x="309193" y="1104036"/>
            <a:chExt cx="4040404" cy="654215"/>
          </a:xfrm>
        </p:grpSpPr>
        <p:sp>
          <p:nvSpPr>
            <p:cNvPr id="62" name="Google Shape;62;p1"/>
            <p:cNvSpPr/>
            <p:nvPr/>
          </p:nvSpPr>
          <p:spPr>
            <a:xfrm>
              <a:off x="309193" y="110403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 extrusionOk="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" name="Google Shape;63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59994" y="1656651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10794" y="1643951"/>
              <a:ext cx="3938802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298846" y="1154595"/>
              <a:ext cx="50751" cy="502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"/>
            <p:cNvSpPr/>
            <p:nvPr/>
          </p:nvSpPr>
          <p:spPr>
            <a:xfrm>
              <a:off x="309193" y="1148456"/>
              <a:ext cx="3989704" cy="559435"/>
            </a:xfrm>
            <a:custGeom>
              <a:avLst/>
              <a:gdLst/>
              <a:ahLst/>
              <a:cxnLst/>
              <a:rect l="l" t="t" r="r" b="b"/>
              <a:pathLst>
                <a:path w="3989704" h="559435" extrusionOk="0">
                  <a:moveTo>
                    <a:pt x="3989652" y="0"/>
                  </a:moveTo>
                  <a:lnTo>
                    <a:pt x="0" y="0"/>
                  </a:lnTo>
                  <a:lnTo>
                    <a:pt x="0" y="508194"/>
                  </a:lnTo>
                  <a:lnTo>
                    <a:pt x="4008" y="527919"/>
                  </a:lnTo>
                  <a:lnTo>
                    <a:pt x="14922" y="544072"/>
                  </a:lnTo>
                  <a:lnTo>
                    <a:pt x="31075" y="554986"/>
                  </a:lnTo>
                  <a:lnTo>
                    <a:pt x="50800" y="558995"/>
                  </a:lnTo>
                  <a:lnTo>
                    <a:pt x="3938852" y="558995"/>
                  </a:lnTo>
                  <a:lnTo>
                    <a:pt x="3958576" y="554986"/>
                  </a:lnTo>
                  <a:lnTo>
                    <a:pt x="3974729" y="544072"/>
                  </a:lnTo>
                  <a:lnTo>
                    <a:pt x="3985644" y="527919"/>
                  </a:lnTo>
                  <a:lnTo>
                    <a:pt x="3989652" y="508194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4298846" y="1192694"/>
              <a:ext cx="0" cy="483234"/>
            </a:xfrm>
            <a:custGeom>
              <a:avLst/>
              <a:gdLst/>
              <a:ahLst/>
              <a:cxnLst/>
              <a:rect l="l" t="t" r="r" b="b"/>
              <a:pathLst>
                <a:path w="120000" h="483235" extrusionOk="0">
                  <a:moveTo>
                    <a:pt x="0" y="48300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4298846" y="11799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4298846" y="11672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4298846" y="11545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1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6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5" rIns="0" bIns="0" anchor="t" anchorCtr="0">
            <a:spAutoFit/>
          </a:bodyPr>
          <a:lstStyle/>
          <a:p>
            <a:pPr marL="102235" marR="5080" lvl="0" indent="-90170" algn="ctr" rtl="0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Thesis Title</a:t>
            </a:r>
            <a:br>
              <a:rPr lang="en-GB" dirty="0"/>
            </a:br>
            <a:endParaRPr lang="en-GB" dirty="0"/>
          </a:p>
        </p:txBody>
      </p:sp>
      <p:sp>
        <p:nvSpPr>
          <p:cNvPr id="72" name="Google Shape;72;p1"/>
          <p:cNvSpPr txBox="1"/>
          <p:nvPr/>
        </p:nvSpPr>
        <p:spPr>
          <a:xfrm>
            <a:off x="780503" y="1916313"/>
            <a:ext cx="3047365" cy="120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429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Luca Tomei</a:t>
            </a:r>
            <a:endParaRPr lang="en-GB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26669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Advisors: Andrea </a:t>
            </a:r>
            <a:r>
              <a:rPr lang="en-GB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Vitaletti</a:t>
            </a:r>
            <a:endParaRPr lang="en-GB"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October 24, 2021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 of Science in Engineering in Computer Science</a:t>
            </a:r>
          </a:p>
        </p:txBody>
      </p:sp>
      <p:sp>
        <p:nvSpPr>
          <p:cNvPr id="73" name="Google Shape;73;p1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r>
              <a:rPr lang="it-IT"/>
              <a:t> / 20</a:t>
            </a:r>
            <a:endParaRPr/>
          </a:p>
        </p:txBody>
      </p:sp>
      <p:sp>
        <p:nvSpPr>
          <p:cNvPr id="75" name="Google Shape;75;p1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76" name="Google Shape;76;p1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"/>
          <p:cNvSpPr txBox="1">
            <a:spLocks noGrp="1"/>
          </p:cNvSpPr>
          <p:nvPr>
            <p:ph type="title"/>
          </p:nvPr>
        </p:nvSpPr>
        <p:spPr>
          <a:xfrm>
            <a:off x="136499" y="123809"/>
            <a:ext cx="23247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Firmware Sniffing</a:t>
            </a:r>
            <a:endParaRPr lang="en-GB" dirty="0"/>
          </a:p>
        </p:txBody>
      </p:sp>
      <p:sp>
        <p:nvSpPr>
          <p:cNvPr id="222" name="Google Shape;222;p5"/>
          <p:cNvSpPr txBox="1"/>
          <p:nvPr/>
        </p:nvSpPr>
        <p:spPr>
          <a:xfrm>
            <a:off x="1252988" y="470013"/>
            <a:ext cx="2956800" cy="70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Checking the scooter firmware via communication with the smartphone application allows you to obtain the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binary file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electric scooter firmware in clear text.</a:t>
            </a:r>
          </a:p>
        </p:txBody>
      </p:sp>
      <p:sp>
        <p:nvSpPr>
          <p:cNvPr id="223" name="Google Shape;223;p5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 txBox="1">
            <a:spLocks noGrp="1"/>
          </p:cNvSpPr>
          <p:nvPr>
            <p:ph type="sldNum" idx="12"/>
          </p:nvPr>
        </p:nvSpPr>
        <p:spPr>
          <a:xfrm>
            <a:off x="69900" y="3324475"/>
            <a:ext cx="2727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10 / 20</a:t>
            </a:r>
            <a:endParaRPr/>
          </a:p>
        </p:txBody>
      </p:sp>
      <p:sp>
        <p:nvSpPr>
          <p:cNvPr id="225" name="Google Shape;225;p5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227" name="Google Shape;22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75" y="465675"/>
            <a:ext cx="570372" cy="28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3763" y="1263300"/>
            <a:ext cx="2495280" cy="196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;p1">
            <a:extLst>
              <a:ext uri="{FF2B5EF4-FFF2-40B4-BE49-F238E27FC236}">
                <a16:creationId xmlns:a16="http://schemas.microsoft.com/office/drawing/2014/main" id="{261E42E4-8D3B-B04B-809B-A6025ADD4683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ea1158eb23_0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ea1158eb23_0_131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35163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Firmware Encryption/Decryption</a:t>
            </a:r>
            <a:endParaRPr lang="en-GB" dirty="0"/>
          </a:p>
        </p:txBody>
      </p:sp>
      <p:sp>
        <p:nvSpPr>
          <p:cNvPr id="236" name="Google Shape;236;gea1158eb23_0_131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ea1158eb23_0_131"/>
          <p:cNvSpPr txBox="1">
            <a:spLocks noGrp="1"/>
          </p:cNvSpPr>
          <p:nvPr>
            <p:ph type="sldNum" idx="12"/>
          </p:nvPr>
        </p:nvSpPr>
        <p:spPr>
          <a:xfrm>
            <a:off x="69900" y="3324475"/>
            <a:ext cx="2895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11 / 20</a:t>
            </a:r>
            <a:endParaRPr/>
          </a:p>
        </p:txBody>
      </p:sp>
      <p:sp>
        <p:nvSpPr>
          <p:cNvPr id="238" name="Google Shape;238;gea1158eb23_0_131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ea1158eb23_0_131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242" name="Google Shape;242;gea1158eb23_0_131"/>
          <p:cNvSpPr txBox="1"/>
          <p:nvPr/>
        </p:nvSpPr>
        <p:spPr>
          <a:xfrm>
            <a:off x="2668095" y="714988"/>
            <a:ext cx="17406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firmware obtained from the packet analysis must be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decrypted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allow the modification of its parameters.</a:t>
            </a:r>
          </a:p>
        </p:txBody>
      </p:sp>
      <p:sp>
        <p:nvSpPr>
          <p:cNvPr id="243" name="Google Shape;243;gea1158eb23_0_131"/>
          <p:cNvSpPr txBox="1"/>
          <p:nvPr/>
        </p:nvSpPr>
        <p:spPr>
          <a:xfrm>
            <a:off x="314625" y="2159400"/>
            <a:ext cx="11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ea1158eb23_0_131"/>
          <p:cNvSpPr txBox="1"/>
          <p:nvPr/>
        </p:nvSpPr>
        <p:spPr>
          <a:xfrm>
            <a:off x="256869" y="2038525"/>
            <a:ext cx="16434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the parameters of the custom firmware have been modified, it must be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encrypted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then flashed on the electric scooter.</a:t>
            </a:r>
          </a:p>
        </p:txBody>
      </p:sp>
      <p:sp>
        <p:nvSpPr>
          <p:cNvPr id="15" name="Google Shape;56;p1">
            <a:extLst>
              <a:ext uri="{FF2B5EF4-FFF2-40B4-BE49-F238E27FC236}">
                <a16:creationId xmlns:a16="http://schemas.microsoft.com/office/drawing/2014/main" id="{69F9A4C6-B1C2-8C4B-B556-2891AF0A5D39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71;gea996d0bb1_0_160">
            <a:extLst>
              <a:ext uri="{FF2B5EF4-FFF2-40B4-BE49-F238E27FC236}">
                <a16:creationId xmlns:a16="http://schemas.microsoft.com/office/drawing/2014/main" id="{5C7B4458-E58D-DC42-A368-B35989E4167F}"/>
              </a:ext>
            </a:extLst>
          </p:cNvPr>
          <p:cNvSpPr txBox="1"/>
          <p:nvPr/>
        </p:nvSpPr>
        <p:spPr>
          <a:xfrm>
            <a:off x="2399295" y="3408"/>
            <a:ext cx="2050981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GB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Encryption/Decryption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CFW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FW Generator</a:t>
            </a:r>
            <a:endParaRPr lang="en-GB" sz="600" dirty="0">
              <a:solidFill>
                <a:srgbClr val="C09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F21FAAA-1465-A54C-AF69-B59451AA2D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4143" y="448931"/>
            <a:ext cx="2660632" cy="14114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7E757C1-58B5-614C-BCE2-7320E0227D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5677" y="1754763"/>
            <a:ext cx="2907161" cy="15422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ea1158eb23_0_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ea1158eb23_0_194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3766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/>
              <a:t>E-scooter - Modify Firmware Parameters</a:t>
            </a:r>
            <a:endParaRPr/>
          </a:p>
        </p:txBody>
      </p:sp>
      <p:sp>
        <p:nvSpPr>
          <p:cNvPr id="252" name="Google Shape;252;gea1158eb23_0_194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ea1158eb23_0_194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ea1158eb23_0_194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255" name="Google Shape;255;gea1158eb23_0_194"/>
          <p:cNvSpPr txBox="1"/>
          <p:nvPr/>
        </p:nvSpPr>
        <p:spPr>
          <a:xfrm>
            <a:off x="95300" y="3324475"/>
            <a:ext cx="252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F6CAED88-A627-9F4E-8054-07A1269C8B0E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71;gea996d0bb1_0_160">
            <a:extLst>
              <a:ext uri="{FF2B5EF4-FFF2-40B4-BE49-F238E27FC236}">
                <a16:creationId xmlns:a16="http://schemas.microsoft.com/office/drawing/2014/main" id="{893D1F1B-E7D9-9C45-9189-1E1605BACD24}"/>
              </a:ext>
            </a:extLst>
          </p:cNvPr>
          <p:cNvSpPr txBox="1"/>
          <p:nvPr/>
        </p:nvSpPr>
        <p:spPr>
          <a:xfrm>
            <a:off x="2399295" y="3408"/>
            <a:ext cx="2050981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Encryption/Decryption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CFW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FW Generator</a:t>
            </a:r>
            <a:endParaRPr lang="en-GB" sz="600" dirty="0">
              <a:solidFill>
                <a:srgbClr val="C09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276;gea1158eb23_0_226">
            <a:extLst>
              <a:ext uri="{FF2B5EF4-FFF2-40B4-BE49-F238E27FC236}">
                <a16:creationId xmlns:a16="http://schemas.microsoft.com/office/drawing/2014/main" id="{CC24D9DF-2F4F-BF44-AB75-D82B143ACF39}"/>
              </a:ext>
            </a:extLst>
          </p:cNvPr>
          <p:cNvGrpSpPr/>
          <p:nvPr/>
        </p:nvGrpSpPr>
        <p:grpSpPr>
          <a:xfrm>
            <a:off x="95300" y="504676"/>
            <a:ext cx="2269370" cy="306968"/>
            <a:chOff x="697991" y="597395"/>
            <a:chExt cx="3262820" cy="287134"/>
          </a:xfrm>
        </p:grpSpPr>
        <p:sp>
          <p:nvSpPr>
            <p:cNvPr id="19" name="Google Shape;277;gea1158eb23_0_226">
              <a:extLst>
                <a:ext uri="{FF2B5EF4-FFF2-40B4-BE49-F238E27FC236}">
                  <a16:creationId xmlns:a16="http://schemas.microsoft.com/office/drawing/2014/main" id="{5542FDEA-5347-0640-A182-60D26806032E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78;gea1158eb23_0_226">
              <a:extLst>
                <a:ext uri="{FF2B5EF4-FFF2-40B4-BE49-F238E27FC236}">
                  <a16:creationId xmlns:a16="http://schemas.microsoft.com/office/drawing/2014/main" id="{2FF58EBF-B580-794C-80DD-540E354B1C2A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79;gea1158eb23_0_226">
              <a:extLst>
                <a:ext uri="{FF2B5EF4-FFF2-40B4-BE49-F238E27FC236}">
                  <a16:creationId xmlns:a16="http://schemas.microsoft.com/office/drawing/2014/main" id="{57534865-897F-4C40-99FD-3DFC347CCA35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0;gea1158eb23_0_226">
              <a:extLst>
                <a:ext uri="{FF2B5EF4-FFF2-40B4-BE49-F238E27FC236}">
                  <a16:creationId xmlns:a16="http://schemas.microsoft.com/office/drawing/2014/main" id="{5F5EAEC5-4127-1C4F-98DC-E6CCD83DE686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81;gea1158eb23_0_226">
              <a:extLst>
                <a:ext uri="{FF2B5EF4-FFF2-40B4-BE49-F238E27FC236}">
                  <a16:creationId xmlns:a16="http://schemas.microsoft.com/office/drawing/2014/main" id="{490E81B5-84D4-254E-AC8F-C867C39D34DF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82;gea1158eb23_0_226">
              <a:extLst>
                <a:ext uri="{FF2B5EF4-FFF2-40B4-BE49-F238E27FC236}">
                  <a16:creationId xmlns:a16="http://schemas.microsoft.com/office/drawing/2014/main" id="{471D4486-D600-314C-AC1A-D19FC0B16AFC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83;gea1158eb23_0_226">
              <a:extLst>
                <a:ext uri="{FF2B5EF4-FFF2-40B4-BE49-F238E27FC236}">
                  <a16:creationId xmlns:a16="http://schemas.microsoft.com/office/drawing/2014/main" id="{A9A15C18-6C23-DC48-B466-93782B59F787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84;gea1158eb23_0_226">
              <a:extLst>
                <a:ext uri="{FF2B5EF4-FFF2-40B4-BE49-F238E27FC236}">
                  <a16:creationId xmlns:a16="http://schemas.microsoft.com/office/drawing/2014/main" id="{4C288EA3-394A-8D4A-8B6D-18C206628987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85;gea1158eb23_0_226">
              <a:extLst>
                <a:ext uri="{FF2B5EF4-FFF2-40B4-BE49-F238E27FC236}">
                  <a16:creationId xmlns:a16="http://schemas.microsoft.com/office/drawing/2014/main" id="{7084824D-2563-9140-8FA4-2DB46DC4EFC5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6;gea1158eb23_0_226">
            <a:extLst>
              <a:ext uri="{FF2B5EF4-FFF2-40B4-BE49-F238E27FC236}">
                <a16:creationId xmlns:a16="http://schemas.microsoft.com/office/drawing/2014/main" id="{21D1B369-C5A8-AF47-B26B-1F94C2FED2CC}"/>
              </a:ext>
            </a:extLst>
          </p:cNvPr>
          <p:cNvSpPr txBox="1"/>
          <p:nvPr/>
        </p:nvSpPr>
        <p:spPr>
          <a:xfrm>
            <a:off x="356572" y="447095"/>
            <a:ext cx="1688899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KERS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Minimum Speed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AC4B4FF-ABBC-1F4D-AB6D-AEDE69CBF4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73" y="685711"/>
            <a:ext cx="2305049" cy="8566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94270DB-D108-E742-8023-6986C1672B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05052" y="1110907"/>
            <a:ext cx="2305048" cy="1526890"/>
          </a:xfrm>
          <a:prstGeom prst="rect">
            <a:avLst/>
          </a:prstGeom>
        </p:spPr>
      </p:pic>
      <p:grpSp>
        <p:nvGrpSpPr>
          <p:cNvPr id="31" name="Google Shape;276;gea1158eb23_0_226">
            <a:extLst>
              <a:ext uri="{FF2B5EF4-FFF2-40B4-BE49-F238E27FC236}">
                <a16:creationId xmlns:a16="http://schemas.microsoft.com/office/drawing/2014/main" id="{32BD10CE-11E4-2D40-BC29-87D40DADCC36}"/>
              </a:ext>
            </a:extLst>
          </p:cNvPr>
          <p:cNvGrpSpPr/>
          <p:nvPr/>
        </p:nvGrpSpPr>
        <p:grpSpPr>
          <a:xfrm>
            <a:off x="2307939" y="953093"/>
            <a:ext cx="2269370" cy="306968"/>
            <a:chOff x="697991" y="597395"/>
            <a:chExt cx="3262820" cy="287134"/>
          </a:xfrm>
        </p:grpSpPr>
        <p:sp>
          <p:nvSpPr>
            <p:cNvPr id="32" name="Google Shape;277;gea1158eb23_0_226">
              <a:extLst>
                <a:ext uri="{FF2B5EF4-FFF2-40B4-BE49-F238E27FC236}">
                  <a16:creationId xmlns:a16="http://schemas.microsoft.com/office/drawing/2014/main" id="{2A909C27-A3F1-4644-B998-FC56FB35FBA4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" name="Google Shape;278;gea1158eb23_0_226">
              <a:extLst>
                <a:ext uri="{FF2B5EF4-FFF2-40B4-BE49-F238E27FC236}">
                  <a16:creationId xmlns:a16="http://schemas.microsoft.com/office/drawing/2014/main" id="{74879E75-5C01-0D48-B6F8-D363C3F8EC19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79;gea1158eb23_0_226">
              <a:extLst>
                <a:ext uri="{FF2B5EF4-FFF2-40B4-BE49-F238E27FC236}">
                  <a16:creationId xmlns:a16="http://schemas.microsoft.com/office/drawing/2014/main" id="{6C333731-B590-9746-8EA4-34B66661956C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280;gea1158eb23_0_226">
              <a:extLst>
                <a:ext uri="{FF2B5EF4-FFF2-40B4-BE49-F238E27FC236}">
                  <a16:creationId xmlns:a16="http://schemas.microsoft.com/office/drawing/2014/main" id="{ADD78BC8-E010-6F42-AFAE-C7C6D2EFC18B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281;gea1158eb23_0_226">
              <a:extLst>
                <a:ext uri="{FF2B5EF4-FFF2-40B4-BE49-F238E27FC236}">
                  <a16:creationId xmlns:a16="http://schemas.microsoft.com/office/drawing/2014/main" id="{FD0DC4F6-0D61-9440-8084-3CCC8C7888E1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2;gea1158eb23_0_226">
              <a:extLst>
                <a:ext uri="{FF2B5EF4-FFF2-40B4-BE49-F238E27FC236}">
                  <a16:creationId xmlns:a16="http://schemas.microsoft.com/office/drawing/2014/main" id="{D4E199BF-D8D5-A148-A658-2D256FFD5D7C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83;gea1158eb23_0_226">
              <a:extLst>
                <a:ext uri="{FF2B5EF4-FFF2-40B4-BE49-F238E27FC236}">
                  <a16:creationId xmlns:a16="http://schemas.microsoft.com/office/drawing/2014/main" id="{3A85365B-054B-F94C-BA90-EAE6DEFF9416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84;gea1158eb23_0_226">
              <a:extLst>
                <a:ext uri="{FF2B5EF4-FFF2-40B4-BE49-F238E27FC236}">
                  <a16:creationId xmlns:a16="http://schemas.microsoft.com/office/drawing/2014/main" id="{932AEE3C-4081-BB4E-ADC4-5F7E94FB77B9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85;gea1158eb23_0_226">
              <a:extLst>
                <a:ext uri="{FF2B5EF4-FFF2-40B4-BE49-F238E27FC236}">
                  <a16:creationId xmlns:a16="http://schemas.microsoft.com/office/drawing/2014/main" id="{80882D37-66C1-3C4C-9DB5-7FA44C2F27F1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286;gea1158eb23_0_226">
            <a:extLst>
              <a:ext uri="{FF2B5EF4-FFF2-40B4-BE49-F238E27FC236}">
                <a16:creationId xmlns:a16="http://schemas.microsoft.com/office/drawing/2014/main" id="{9C37555F-4510-DC44-A7A0-AF4D595BC157}"/>
              </a:ext>
            </a:extLst>
          </p:cNvPr>
          <p:cNvSpPr txBox="1"/>
          <p:nvPr/>
        </p:nvSpPr>
        <p:spPr>
          <a:xfrm>
            <a:off x="2569211" y="895512"/>
            <a:ext cx="168889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From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Standstill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F23E477-477F-B14F-A425-AC4DB6BB97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673" y="2432974"/>
            <a:ext cx="2305049" cy="856628"/>
          </a:xfrm>
          <a:prstGeom prst="rect">
            <a:avLst/>
          </a:prstGeom>
        </p:spPr>
      </p:pic>
      <p:grpSp>
        <p:nvGrpSpPr>
          <p:cNvPr id="44" name="Google Shape;276;gea1158eb23_0_226">
            <a:extLst>
              <a:ext uri="{FF2B5EF4-FFF2-40B4-BE49-F238E27FC236}">
                <a16:creationId xmlns:a16="http://schemas.microsoft.com/office/drawing/2014/main" id="{60375D8A-7D49-2A41-8BEC-4E0605508EE6}"/>
              </a:ext>
            </a:extLst>
          </p:cNvPr>
          <p:cNvGrpSpPr/>
          <p:nvPr/>
        </p:nvGrpSpPr>
        <p:grpSpPr>
          <a:xfrm>
            <a:off x="81856" y="2279183"/>
            <a:ext cx="2269370" cy="306968"/>
            <a:chOff x="697991" y="597395"/>
            <a:chExt cx="3262820" cy="287134"/>
          </a:xfrm>
        </p:grpSpPr>
        <p:sp>
          <p:nvSpPr>
            <p:cNvPr id="45" name="Google Shape;277;gea1158eb23_0_226">
              <a:extLst>
                <a:ext uri="{FF2B5EF4-FFF2-40B4-BE49-F238E27FC236}">
                  <a16:creationId xmlns:a16="http://schemas.microsoft.com/office/drawing/2014/main" id="{F97CE75E-FE5F-EF46-A301-600BD8A35413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" name="Google Shape;278;gea1158eb23_0_226">
              <a:extLst>
                <a:ext uri="{FF2B5EF4-FFF2-40B4-BE49-F238E27FC236}">
                  <a16:creationId xmlns:a16="http://schemas.microsoft.com/office/drawing/2014/main" id="{593F9209-7786-154D-AC87-F8E6537326C3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279;gea1158eb23_0_226">
              <a:extLst>
                <a:ext uri="{FF2B5EF4-FFF2-40B4-BE49-F238E27FC236}">
                  <a16:creationId xmlns:a16="http://schemas.microsoft.com/office/drawing/2014/main" id="{46D3A63F-5F59-3744-957F-00686792B214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280;gea1158eb23_0_226">
              <a:extLst>
                <a:ext uri="{FF2B5EF4-FFF2-40B4-BE49-F238E27FC236}">
                  <a16:creationId xmlns:a16="http://schemas.microsoft.com/office/drawing/2014/main" id="{99FFF615-4C63-D44E-B838-877C4AE3A8C6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281;gea1158eb23_0_226">
              <a:extLst>
                <a:ext uri="{FF2B5EF4-FFF2-40B4-BE49-F238E27FC236}">
                  <a16:creationId xmlns:a16="http://schemas.microsoft.com/office/drawing/2014/main" id="{B7F7BE17-D8C5-814C-B4DA-69C7B791827B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82;gea1158eb23_0_226">
              <a:extLst>
                <a:ext uri="{FF2B5EF4-FFF2-40B4-BE49-F238E27FC236}">
                  <a16:creationId xmlns:a16="http://schemas.microsoft.com/office/drawing/2014/main" id="{9207605D-29AC-D641-A648-E8FEE9A44B38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83;gea1158eb23_0_226">
              <a:extLst>
                <a:ext uri="{FF2B5EF4-FFF2-40B4-BE49-F238E27FC236}">
                  <a16:creationId xmlns:a16="http://schemas.microsoft.com/office/drawing/2014/main" id="{89EE7760-E9A7-4346-BCA5-C3D68041543D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84;gea1158eb23_0_226">
              <a:extLst>
                <a:ext uri="{FF2B5EF4-FFF2-40B4-BE49-F238E27FC236}">
                  <a16:creationId xmlns:a16="http://schemas.microsoft.com/office/drawing/2014/main" id="{977A6250-C8EA-2447-AF99-70529691626A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85;gea1158eb23_0_226">
              <a:extLst>
                <a:ext uri="{FF2B5EF4-FFF2-40B4-BE49-F238E27FC236}">
                  <a16:creationId xmlns:a16="http://schemas.microsoft.com/office/drawing/2014/main" id="{435B7843-347D-B34A-8604-92C0DEDC4095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286;gea1158eb23_0_226">
            <a:extLst>
              <a:ext uri="{FF2B5EF4-FFF2-40B4-BE49-F238E27FC236}">
                <a16:creationId xmlns:a16="http://schemas.microsoft.com/office/drawing/2014/main" id="{E41CA54E-F77A-504A-9660-582FB392A091}"/>
              </a:ext>
            </a:extLst>
          </p:cNvPr>
          <p:cNvSpPr txBox="1"/>
          <p:nvPr/>
        </p:nvSpPr>
        <p:spPr>
          <a:xfrm>
            <a:off x="343128" y="2221602"/>
            <a:ext cx="168889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Accelerator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Curve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ea1158eb23_0_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ea1158eb23_0_226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4019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GUI for automatic firmware generation</a:t>
            </a:r>
            <a:endParaRPr lang="en-GB" dirty="0"/>
          </a:p>
        </p:txBody>
      </p:sp>
      <p:sp>
        <p:nvSpPr>
          <p:cNvPr id="269" name="Google Shape;269;gea1158eb23_0_22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ea1158eb23_0_226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ea1158eb23_0_22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272" name="Google Shape;272;gea1158eb23_0_226"/>
          <p:cNvSpPr txBox="1"/>
          <p:nvPr/>
        </p:nvSpPr>
        <p:spPr>
          <a:xfrm>
            <a:off x="95300" y="3324475"/>
            <a:ext cx="252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gea1158eb23_0_226"/>
          <p:cNvGrpSpPr/>
          <p:nvPr/>
        </p:nvGrpSpPr>
        <p:grpSpPr>
          <a:xfrm>
            <a:off x="672585" y="622414"/>
            <a:ext cx="3262820" cy="287134"/>
            <a:chOff x="697991" y="597395"/>
            <a:chExt cx="3262820" cy="287134"/>
          </a:xfrm>
        </p:grpSpPr>
        <p:sp>
          <p:nvSpPr>
            <p:cNvPr id="277" name="Google Shape;277;gea1158eb23_0_226"/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8" name="Google Shape;278;gea1158eb23_0_2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gea1158eb23_0_2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gea1158eb23_0_2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gea1158eb23_0_226"/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gea1158eb23_0_226"/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gea1158eb23_0_226"/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ea1158eb23_0_226"/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ea1158eb23_0_226"/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gea1158eb23_0_226"/>
          <p:cNvSpPr txBox="1"/>
          <p:nvPr/>
        </p:nvSpPr>
        <p:spPr>
          <a:xfrm>
            <a:off x="921144" y="570807"/>
            <a:ext cx="2765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custom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firmware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56;p1">
            <a:extLst>
              <a:ext uri="{FF2B5EF4-FFF2-40B4-BE49-F238E27FC236}">
                <a16:creationId xmlns:a16="http://schemas.microsoft.com/office/drawing/2014/main" id="{45A814C0-4D96-4940-8A11-521E894D331D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71;gea996d0bb1_0_160">
            <a:extLst>
              <a:ext uri="{FF2B5EF4-FFF2-40B4-BE49-F238E27FC236}">
                <a16:creationId xmlns:a16="http://schemas.microsoft.com/office/drawing/2014/main" id="{A350EA2C-C898-6B40-9D1C-56FA6518BEA5}"/>
              </a:ext>
            </a:extLst>
          </p:cNvPr>
          <p:cNvSpPr txBox="1"/>
          <p:nvPr/>
        </p:nvSpPr>
        <p:spPr>
          <a:xfrm>
            <a:off x="2399295" y="3408"/>
            <a:ext cx="2050981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Encryption/Decryption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CFW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FW Generator</a:t>
            </a:r>
            <a:endParaRPr lang="en-GB"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86687E2-F36B-ED4E-9F9F-0AD22C1E9E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5657" y="1130732"/>
            <a:ext cx="2214528" cy="186064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784120B-99C0-804C-B421-65C5F14ECC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80386" y="1139131"/>
            <a:ext cx="2127618" cy="1860645"/>
          </a:xfrm>
          <a:prstGeom prst="rect">
            <a:avLst/>
          </a:prstGeom>
        </p:spPr>
      </p:pic>
      <p:sp>
        <p:nvSpPr>
          <p:cNvPr id="275" name="Google Shape;275;gea1158eb23_0_226"/>
          <p:cNvSpPr/>
          <p:nvPr/>
        </p:nvSpPr>
        <p:spPr>
          <a:xfrm>
            <a:off x="2129715" y="1969403"/>
            <a:ext cx="4002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6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6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300" name="Google Shape;30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687" y="788088"/>
            <a:ext cx="1600012" cy="247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4795" y="781500"/>
            <a:ext cx="1600012" cy="24771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6"/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303" name="Google Shape;303;p6"/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4" name="Google Shape;304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6"/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6"/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Distance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Traveled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during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Road Test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56;p1">
            <a:extLst>
              <a:ext uri="{FF2B5EF4-FFF2-40B4-BE49-F238E27FC236}">
                <a16:creationId xmlns:a16="http://schemas.microsoft.com/office/drawing/2014/main" id="{3A649661-31B5-C841-A4E5-41AB281DF250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a996d0bb1_0_96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ea996d0bb1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ea996d0bb1_0_96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ea996d0bb1_0_9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ea996d0bb1_0_96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ea996d0bb1_0_96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ea996d0bb1_0_9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337" name="Google Shape;337;gea996d0bb1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391" y="750239"/>
            <a:ext cx="2685207" cy="124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ea996d0bb1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391" y="2043575"/>
            <a:ext cx="2685207" cy="1279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302;p6">
            <a:extLst>
              <a:ext uri="{FF2B5EF4-FFF2-40B4-BE49-F238E27FC236}">
                <a16:creationId xmlns:a16="http://schemas.microsoft.com/office/drawing/2014/main" id="{7A4BCA11-40D9-194C-8C67-6487E1EFD1DF}"/>
              </a:ext>
            </a:extLst>
          </p:cNvPr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47" name="Google Shape;303;p6">
              <a:extLst>
                <a:ext uri="{FF2B5EF4-FFF2-40B4-BE49-F238E27FC236}">
                  <a16:creationId xmlns:a16="http://schemas.microsoft.com/office/drawing/2014/main" id="{2BB5EEF6-69B8-724D-95D5-C4B8B366C920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oogle Shape;304;p6">
              <a:extLst>
                <a:ext uri="{FF2B5EF4-FFF2-40B4-BE49-F238E27FC236}">
                  <a16:creationId xmlns:a16="http://schemas.microsoft.com/office/drawing/2014/main" id="{FB381450-08DF-E043-A73E-FFBCB24423B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305;p6">
              <a:extLst>
                <a:ext uri="{FF2B5EF4-FFF2-40B4-BE49-F238E27FC236}">
                  <a16:creationId xmlns:a16="http://schemas.microsoft.com/office/drawing/2014/main" id="{4FA9DC2D-B0A8-8045-B827-5682C3A7EFD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306;p6">
              <a:extLst>
                <a:ext uri="{FF2B5EF4-FFF2-40B4-BE49-F238E27FC236}">
                  <a16:creationId xmlns:a16="http://schemas.microsoft.com/office/drawing/2014/main" id="{29814FB3-428D-5645-AC54-2BC3D873A89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307;p6">
              <a:extLst>
                <a:ext uri="{FF2B5EF4-FFF2-40B4-BE49-F238E27FC236}">
                  <a16:creationId xmlns:a16="http://schemas.microsoft.com/office/drawing/2014/main" id="{80D78000-B182-CE4E-B5B2-31496CA08B70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8;p6">
              <a:extLst>
                <a:ext uri="{FF2B5EF4-FFF2-40B4-BE49-F238E27FC236}">
                  <a16:creationId xmlns:a16="http://schemas.microsoft.com/office/drawing/2014/main" id="{17F191AA-7D6D-C74E-9E7E-B5E3FF981FED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09;p6">
              <a:extLst>
                <a:ext uri="{FF2B5EF4-FFF2-40B4-BE49-F238E27FC236}">
                  <a16:creationId xmlns:a16="http://schemas.microsoft.com/office/drawing/2014/main" id="{BA48BC78-BBB3-FB4D-BE1C-59ADD6857B11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;p6">
              <a:extLst>
                <a:ext uri="{FF2B5EF4-FFF2-40B4-BE49-F238E27FC236}">
                  <a16:creationId xmlns:a16="http://schemas.microsoft.com/office/drawing/2014/main" id="{A6A30E3F-1B27-CA4A-8C11-979A22549122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1;p6">
              <a:extLst>
                <a:ext uri="{FF2B5EF4-FFF2-40B4-BE49-F238E27FC236}">
                  <a16:creationId xmlns:a16="http://schemas.microsoft.com/office/drawing/2014/main" id="{4A81D0B5-02F4-5B44-AE3F-D0D2699FB76F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312;p6">
            <a:extLst>
              <a:ext uri="{FF2B5EF4-FFF2-40B4-BE49-F238E27FC236}">
                <a16:creationId xmlns:a16="http://schemas.microsoft.com/office/drawing/2014/main" id="{264AFDA3-4FE8-C246-AD0C-47FE7F669229}"/>
              </a:ext>
            </a:extLst>
          </p:cNvPr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Current and Temperature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Time</a:t>
            </a:r>
          </a:p>
        </p:txBody>
      </p:sp>
      <p:sp>
        <p:nvSpPr>
          <p:cNvPr id="58" name="Google Shape;56;p1">
            <a:extLst>
              <a:ext uri="{FF2B5EF4-FFF2-40B4-BE49-F238E27FC236}">
                <a16:creationId xmlns:a16="http://schemas.microsoft.com/office/drawing/2014/main" id="{240FBC78-ED35-3945-B01F-253E5D8403E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a996d0bb1_0_127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ea996d0bb1_0_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ea996d0bb1_0_127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ea996d0bb1_0_127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ea996d0bb1_0_127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ea996d0bb1_0_127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ea996d0bb1_0_12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363" name="Google Shape;363;gea996d0bb1_0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390" y="799277"/>
            <a:ext cx="2685207" cy="124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ea996d0bb1_0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390" y="2054934"/>
            <a:ext cx="2685207" cy="1242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302;p6">
            <a:extLst>
              <a:ext uri="{FF2B5EF4-FFF2-40B4-BE49-F238E27FC236}">
                <a16:creationId xmlns:a16="http://schemas.microsoft.com/office/drawing/2014/main" id="{9643D52F-8607-A342-9D6A-8A1DE537D00A}"/>
              </a:ext>
            </a:extLst>
          </p:cNvPr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25" name="Google Shape;303;p6">
              <a:extLst>
                <a:ext uri="{FF2B5EF4-FFF2-40B4-BE49-F238E27FC236}">
                  <a16:creationId xmlns:a16="http://schemas.microsoft.com/office/drawing/2014/main" id="{44A29038-6DF8-994C-A322-78A01569CFDB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" name="Google Shape;304;p6">
              <a:extLst>
                <a:ext uri="{FF2B5EF4-FFF2-40B4-BE49-F238E27FC236}">
                  <a16:creationId xmlns:a16="http://schemas.microsoft.com/office/drawing/2014/main" id="{27E1E4CF-4332-8E48-A6B1-68FAA6CF302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305;p6">
              <a:extLst>
                <a:ext uri="{FF2B5EF4-FFF2-40B4-BE49-F238E27FC236}">
                  <a16:creationId xmlns:a16="http://schemas.microsoft.com/office/drawing/2014/main" id="{057AFF35-398B-414C-9784-6224F572B0C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306;p6">
              <a:extLst>
                <a:ext uri="{FF2B5EF4-FFF2-40B4-BE49-F238E27FC236}">
                  <a16:creationId xmlns:a16="http://schemas.microsoft.com/office/drawing/2014/main" id="{E46B5DAB-4644-F843-A8BD-8194C34E00F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307;p6">
              <a:extLst>
                <a:ext uri="{FF2B5EF4-FFF2-40B4-BE49-F238E27FC236}">
                  <a16:creationId xmlns:a16="http://schemas.microsoft.com/office/drawing/2014/main" id="{98D717BE-70FE-5B48-A3EA-EE471EF0C1E5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8;p6">
              <a:extLst>
                <a:ext uri="{FF2B5EF4-FFF2-40B4-BE49-F238E27FC236}">
                  <a16:creationId xmlns:a16="http://schemas.microsoft.com/office/drawing/2014/main" id="{53FEFFDC-2EEC-C84C-A9DC-A57D1544A149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9;p6">
              <a:extLst>
                <a:ext uri="{FF2B5EF4-FFF2-40B4-BE49-F238E27FC236}">
                  <a16:creationId xmlns:a16="http://schemas.microsoft.com/office/drawing/2014/main" id="{7D5A0108-C281-D547-85C4-98BE9CD7E86F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10;p6">
              <a:extLst>
                <a:ext uri="{FF2B5EF4-FFF2-40B4-BE49-F238E27FC236}">
                  <a16:creationId xmlns:a16="http://schemas.microsoft.com/office/drawing/2014/main" id="{4B75FE54-9B8B-604C-BDD1-2883B93EB26C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11;p6">
              <a:extLst>
                <a:ext uri="{FF2B5EF4-FFF2-40B4-BE49-F238E27FC236}">
                  <a16:creationId xmlns:a16="http://schemas.microsoft.com/office/drawing/2014/main" id="{F91D9F06-80A7-F34D-AD89-1D2F0C694CD3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12;p6">
            <a:extLst>
              <a:ext uri="{FF2B5EF4-FFF2-40B4-BE49-F238E27FC236}">
                <a16:creationId xmlns:a16="http://schemas.microsoft.com/office/drawing/2014/main" id="{C31360CE-88B1-2541-A174-CD72F8C4BB32}"/>
              </a:ext>
            </a:extLst>
          </p:cNvPr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Battery, Remaining Distance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 Voltage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 Time</a:t>
            </a:r>
          </a:p>
        </p:txBody>
      </p:sp>
      <p:sp>
        <p:nvSpPr>
          <p:cNvPr id="37" name="Google Shape;56;p1">
            <a:extLst>
              <a:ext uri="{FF2B5EF4-FFF2-40B4-BE49-F238E27FC236}">
                <a16:creationId xmlns:a16="http://schemas.microsoft.com/office/drawing/2014/main" id="{C44A1C71-45C9-4140-9D32-C2535FBA773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a996d0bb1_0_16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ea996d0bb1_0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ea996d0bb1_0_160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ea996d0bb1_0_16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ea996d0bb1_0_160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ea996d0bb1_0_16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ea996d0bb1_0_16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389" name="Google Shape;389;gea996d0bb1_0_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054" y="787281"/>
            <a:ext cx="2711881" cy="124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ea996d0bb1_0_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055" y="2073221"/>
            <a:ext cx="2711880" cy="124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302;p6">
            <a:extLst>
              <a:ext uri="{FF2B5EF4-FFF2-40B4-BE49-F238E27FC236}">
                <a16:creationId xmlns:a16="http://schemas.microsoft.com/office/drawing/2014/main" id="{40FDE395-8FE3-4345-A39A-629AE645117B}"/>
              </a:ext>
            </a:extLst>
          </p:cNvPr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47" name="Google Shape;303;p6">
              <a:extLst>
                <a:ext uri="{FF2B5EF4-FFF2-40B4-BE49-F238E27FC236}">
                  <a16:creationId xmlns:a16="http://schemas.microsoft.com/office/drawing/2014/main" id="{894C6F07-B008-C340-B64A-92AC942E9790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oogle Shape;304;p6">
              <a:extLst>
                <a:ext uri="{FF2B5EF4-FFF2-40B4-BE49-F238E27FC236}">
                  <a16:creationId xmlns:a16="http://schemas.microsoft.com/office/drawing/2014/main" id="{B20FE92D-93D1-0B43-9310-3316986FACB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305;p6">
              <a:extLst>
                <a:ext uri="{FF2B5EF4-FFF2-40B4-BE49-F238E27FC236}">
                  <a16:creationId xmlns:a16="http://schemas.microsoft.com/office/drawing/2014/main" id="{F624B5CB-5774-D342-9BCD-2CAA96ED0B93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306;p6">
              <a:extLst>
                <a:ext uri="{FF2B5EF4-FFF2-40B4-BE49-F238E27FC236}">
                  <a16:creationId xmlns:a16="http://schemas.microsoft.com/office/drawing/2014/main" id="{EDD75B1A-90EC-604E-A584-493481C3FCD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307;p6">
              <a:extLst>
                <a:ext uri="{FF2B5EF4-FFF2-40B4-BE49-F238E27FC236}">
                  <a16:creationId xmlns:a16="http://schemas.microsoft.com/office/drawing/2014/main" id="{C74A8713-FFC6-8B45-9955-C5A75D0CC3D2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8;p6">
              <a:extLst>
                <a:ext uri="{FF2B5EF4-FFF2-40B4-BE49-F238E27FC236}">
                  <a16:creationId xmlns:a16="http://schemas.microsoft.com/office/drawing/2014/main" id="{27609332-5A76-9F47-A1C2-2EB7E7C1BA27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09;p6">
              <a:extLst>
                <a:ext uri="{FF2B5EF4-FFF2-40B4-BE49-F238E27FC236}">
                  <a16:creationId xmlns:a16="http://schemas.microsoft.com/office/drawing/2014/main" id="{0E5CF028-6E4D-384E-9B48-FCD871713BCF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;p6">
              <a:extLst>
                <a:ext uri="{FF2B5EF4-FFF2-40B4-BE49-F238E27FC236}">
                  <a16:creationId xmlns:a16="http://schemas.microsoft.com/office/drawing/2014/main" id="{F5A76A4D-99E9-0043-8FA0-D8C39C597F22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1;p6">
              <a:extLst>
                <a:ext uri="{FF2B5EF4-FFF2-40B4-BE49-F238E27FC236}">
                  <a16:creationId xmlns:a16="http://schemas.microsoft.com/office/drawing/2014/main" id="{455A9342-F350-FB46-B386-313710A41B17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312;p6">
            <a:extLst>
              <a:ext uri="{FF2B5EF4-FFF2-40B4-BE49-F238E27FC236}">
                <a16:creationId xmlns:a16="http://schemas.microsoft.com/office/drawing/2014/main" id="{FC7314C9-F7D0-904E-9419-CB2AB4A3B090}"/>
              </a:ext>
            </a:extLst>
          </p:cNvPr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Power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Time</a:t>
            </a:r>
          </a:p>
        </p:txBody>
      </p:sp>
      <p:sp>
        <p:nvSpPr>
          <p:cNvPr id="59" name="Google Shape;56;p1">
            <a:extLst>
              <a:ext uri="{FF2B5EF4-FFF2-40B4-BE49-F238E27FC236}">
                <a16:creationId xmlns:a16="http://schemas.microsoft.com/office/drawing/2014/main" id="{2B6B3B61-5C62-0E42-A456-7078F4B3AFA1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1"/>
          <p:cNvGrpSpPr/>
          <p:nvPr/>
        </p:nvGrpSpPr>
        <p:grpSpPr>
          <a:xfrm>
            <a:off x="0" y="0"/>
            <a:ext cx="4608410" cy="435114"/>
            <a:chOff x="0" y="0"/>
            <a:chExt cx="4608410" cy="435114"/>
          </a:xfrm>
        </p:grpSpPr>
        <p:sp>
          <p:nvSpPr>
            <p:cNvPr id="397" name="Google Shape;397;p21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8" name="Google Shape;398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30902"/>
              <a:ext cx="4608004" cy="304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21"/>
          <p:cNvSpPr txBox="1">
            <a:spLocks noGrp="1"/>
          </p:cNvSpPr>
          <p:nvPr>
            <p:ph type="title"/>
          </p:nvPr>
        </p:nvSpPr>
        <p:spPr>
          <a:xfrm>
            <a:off x="136499" y="123809"/>
            <a:ext cx="1748155" cy="23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Calibri"/>
                <a:ea typeface="Calibri"/>
                <a:cs typeface="Calibri"/>
                <a:sym typeface="Calibri"/>
              </a:rPr>
              <a:t>Conclusions - Summary</a:t>
            </a:r>
            <a:endParaRPr lang="en-GB" dirty="0"/>
          </a:p>
        </p:txBody>
      </p:sp>
      <p:pic>
        <p:nvPicPr>
          <p:cNvPr id="400" name="Google Shape;40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425" y="1948781"/>
            <a:ext cx="70129" cy="7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425" y="2572241"/>
            <a:ext cx="70129" cy="7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425" y="2848803"/>
            <a:ext cx="70129" cy="7012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1"/>
          <p:cNvSpPr txBox="1"/>
          <p:nvPr/>
        </p:nvSpPr>
        <p:spPr>
          <a:xfrm>
            <a:off x="328394" y="500977"/>
            <a:ext cx="3713400" cy="98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Thesis focus:</a:t>
            </a:r>
            <a:endParaRPr lang="en-GB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9560" marR="5080" lvl="0" indent="0" algn="l" rtl="0">
              <a:lnSpc>
                <a:spcPct val="115833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the stock firmware of the electric scooter in order to make it usable as a traction and movement tool for disabled people.</a:t>
            </a:r>
          </a:p>
        </p:txBody>
      </p:sp>
      <p:sp>
        <p:nvSpPr>
          <p:cNvPr id="404" name="Google Shape;404;p21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1"/>
          <p:cNvSpPr txBox="1"/>
          <p:nvPr/>
        </p:nvSpPr>
        <p:spPr>
          <a:xfrm>
            <a:off x="95300" y="3324486"/>
            <a:ext cx="288158" cy="1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1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1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408" name="Google Shape;408;p21"/>
          <p:cNvSpPr txBox="1"/>
          <p:nvPr/>
        </p:nvSpPr>
        <p:spPr>
          <a:xfrm>
            <a:off x="256875" y="1529525"/>
            <a:ext cx="3000000" cy="1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r>
              <a:rPr lang="en-GB" sz="12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GB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9560" lvl="0" indent="0" algn="l" rtl="0">
              <a:spcBef>
                <a:spcPts val="555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realized metal support to realize the mechanical coupling between scooter and wheelchair</a:t>
            </a:r>
          </a:p>
          <a:p>
            <a:pPr marL="289560" marR="179070" lvl="0" indent="0" algn="l" rtl="0">
              <a:lnSpc>
                <a:spcPct val="115833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analysed the firmware</a:t>
            </a:r>
          </a:p>
          <a:p>
            <a:pPr marL="289560" lvl="0" indent="0" algn="l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realized software that allows firmware modification</a:t>
            </a:r>
          </a:p>
        </p:txBody>
      </p:sp>
      <p:sp>
        <p:nvSpPr>
          <p:cNvPr id="17" name="Google Shape;56;p1">
            <a:extLst>
              <a:ext uri="{FF2B5EF4-FFF2-40B4-BE49-F238E27FC236}">
                <a16:creationId xmlns:a16="http://schemas.microsoft.com/office/drawing/2014/main" id="{468DDA5D-381E-7C40-AFCC-E725399A4656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rgbClr val="812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gea996d0bb1_0_202"/>
          <p:cNvGrpSpPr/>
          <p:nvPr/>
        </p:nvGrpSpPr>
        <p:grpSpPr>
          <a:xfrm>
            <a:off x="0" y="0"/>
            <a:ext cx="4608410" cy="435114"/>
            <a:chOff x="0" y="0"/>
            <a:chExt cx="4608410" cy="435114"/>
          </a:xfrm>
        </p:grpSpPr>
        <p:sp>
          <p:nvSpPr>
            <p:cNvPr id="415" name="Google Shape;415;gea996d0bb1_0_202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6" name="Google Shape;416;gea996d0bb1_0_2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30902"/>
              <a:ext cx="4608004" cy="304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gea996d0bb1_0_202"/>
          <p:cNvSpPr txBox="1">
            <a:spLocks noGrp="1"/>
          </p:cNvSpPr>
          <p:nvPr>
            <p:ph type="title"/>
          </p:nvPr>
        </p:nvSpPr>
        <p:spPr>
          <a:xfrm>
            <a:off x="136499" y="123800"/>
            <a:ext cx="3443911" cy="23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Calibri"/>
                <a:ea typeface="Calibri"/>
                <a:cs typeface="Calibri"/>
                <a:sym typeface="Calibri"/>
              </a:rPr>
              <a:t>Conclusions - </a:t>
            </a:r>
            <a:r>
              <a:rPr lang="en-GB" b="0" dirty="0"/>
              <a:t>Final Result &amp; Assembly Methods</a:t>
            </a:r>
            <a:endParaRPr lang="en-GB" dirty="0"/>
          </a:p>
        </p:txBody>
      </p:sp>
      <p:sp>
        <p:nvSpPr>
          <p:cNvPr id="418" name="Google Shape;418;gea996d0bb1_0_202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ea996d0bb1_0_202"/>
          <p:cNvSpPr txBox="1"/>
          <p:nvPr/>
        </p:nvSpPr>
        <p:spPr>
          <a:xfrm>
            <a:off x="95300" y="3324487"/>
            <a:ext cx="297296" cy="1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/ 20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ea996d0bb1_0_202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ea996d0bb1_0_202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8CA597E-1D2B-3142-B849-1C6385B5D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33" y="573064"/>
            <a:ext cx="1583974" cy="211074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63AE42F-6CE2-1642-85DC-41E2DBB81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29" y="573065"/>
            <a:ext cx="1495893" cy="2004206"/>
          </a:xfrm>
          <a:prstGeom prst="rect">
            <a:avLst/>
          </a:prstGeom>
        </p:spPr>
      </p:pic>
      <p:grpSp>
        <p:nvGrpSpPr>
          <p:cNvPr id="26" name="Google Shape;302;p6">
            <a:extLst>
              <a:ext uri="{FF2B5EF4-FFF2-40B4-BE49-F238E27FC236}">
                <a16:creationId xmlns:a16="http://schemas.microsoft.com/office/drawing/2014/main" id="{DE2E3D84-F0E7-7B48-8F51-AAE1F5E1A48E}"/>
              </a:ext>
            </a:extLst>
          </p:cNvPr>
          <p:cNvGrpSpPr/>
          <p:nvPr/>
        </p:nvGrpSpPr>
        <p:grpSpPr>
          <a:xfrm>
            <a:off x="493688" y="2702601"/>
            <a:ext cx="1328715" cy="204866"/>
            <a:chOff x="697991" y="597395"/>
            <a:chExt cx="3262820" cy="287134"/>
          </a:xfrm>
        </p:grpSpPr>
        <p:sp>
          <p:nvSpPr>
            <p:cNvPr id="27" name="Google Shape;303;p6">
              <a:extLst>
                <a:ext uri="{FF2B5EF4-FFF2-40B4-BE49-F238E27FC236}">
                  <a16:creationId xmlns:a16="http://schemas.microsoft.com/office/drawing/2014/main" id="{3AB7257D-4ABF-D148-9061-5BCD1A1D810C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" name="Google Shape;304;p6">
              <a:extLst>
                <a:ext uri="{FF2B5EF4-FFF2-40B4-BE49-F238E27FC236}">
                  <a16:creationId xmlns:a16="http://schemas.microsoft.com/office/drawing/2014/main" id="{E9385276-58EF-4F43-9D06-94012A3271A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305;p6">
              <a:extLst>
                <a:ext uri="{FF2B5EF4-FFF2-40B4-BE49-F238E27FC236}">
                  <a16:creationId xmlns:a16="http://schemas.microsoft.com/office/drawing/2014/main" id="{9280D5B0-CDFD-DB49-BCD3-FD9E7D0BE19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6;p6">
              <a:extLst>
                <a:ext uri="{FF2B5EF4-FFF2-40B4-BE49-F238E27FC236}">
                  <a16:creationId xmlns:a16="http://schemas.microsoft.com/office/drawing/2014/main" id="{C36702C7-EADC-E640-9BFA-4D7A4386366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307;p6">
              <a:extLst>
                <a:ext uri="{FF2B5EF4-FFF2-40B4-BE49-F238E27FC236}">
                  <a16:creationId xmlns:a16="http://schemas.microsoft.com/office/drawing/2014/main" id="{DD654CD0-9C1A-5E4C-A0D5-0A6325791197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8;p6">
              <a:extLst>
                <a:ext uri="{FF2B5EF4-FFF2-40B4-BE49-F238E27FC236}">
                  <a16:creationId xmlns:a16="http://schemas.microsoft.com/office/drawing/2014/main" id="{32FC2C6C-97D7-3F41-B398-62D8596AD5F2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9;p6">
              <a:extLst>
                <a:ext uri="{FF2B5EF4-FFF2-40B4-BE49-F238E27FC236}">
                  <a16:creationId xmlns:a16="http://schemas.microsoft.com/office/drawing/2014/main" id="{7E56EB13-F38F-FA41-9604-95C18D8329FA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10;p6">
              <a:extLst>
                <a:ext uri="{FF2B5EF4-FFF2-40B4-BE49-F238E27FC236}">
                  <a16:creationId xmlns:a16="http://schemas.microsoft.com/office/drawing/2014/main" id="{887C8715-6638-0B46-8929-5B3786575FDE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11;p6">
              <a:extLst>
                <a:ext uri="{FF2B5EF4-FFF2-40B4-BE49-F238E27FC236}">
                  <a16:creationId xmlns:a16="http://schemas.microsoft.com/office/drawing/2014/main" id="{49017666-3213-8B44-8993-7F3F4C7D11EE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12;p6">
            <a:extLst>
              <a:ext uri="{FF2B5EF4-FFF2-40B4-BE49-F238E27FC236}">
                <a16:creationId xmlns:a16="http://schemas.microsoft.com/office/drawing/2014/main" id="{929C73C3-09E8-4D46-A081-D68296A00E5F}"/>
              </a:ext>
            </a:extLst>
          </p:cNvPr>
          <p:cNvSpPr txBox="1"/>
          <p:nvPr/>
        </p:nvSpPr>
        <p:spPr>
          <a:xfrm>
            <a:off x="361882" y="2614449"/>
            <a:ext cx="155096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9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First </a:t>
            </a:r>
            <a:r>
              <a:rPr lang="en-GB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 method</a:t>
            </a:r>
          </a:p>
        </p:txBody>
      </p:sp>
      <p:sp>
        <p:nvSpPr>
          <p:cNvPr id="49" name="Google Shape;56;p1">
            <a:extLst>
              <a:ext uri="{FF2B5EF4-FFF2-40B4-BE49-F238E27FC236}">
                <a16:creationId xmlns:a16="http://schemas.microsoft.com/office/drawing/2014/main" id="{C1292857-34C7-D840-AB3C-0C109488EBAA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302;p6">
            <a:extLst>
              <a:ext uri="{FF2B5EF4-FFF2-40B4-BE49-F238E27FC236}">
                <a16:creationId xmlns:a16="http://schemas.microsoft.com/office/drawing/2014/main" id="{DEFC753B-9C37-614C-8F7D-285B93D5106A}"/>
              </a:ext>
            </a:extLst>
          </p:cNvPr>
          <p:cNvGrpSpPr/>
          <p:nvPr/>
        </p:nvGrpSpPr>
        <p:grpSpPr>
          <a:xfrm>
            <a:off x="2655883" y="2707842"/>
            <a:ext cx="1328715" cy="204866"/>
            <a:chOff x="697991" y="597395"/>
            <a:chExt cx="3262820" cy="287134"/>
          </a:xfrm>
        </p:grpSpPr>
        <p:sp>
          <p:nvSpPr>
            <p:cNvPr id="51" name="Google Shape;303;p6">
              <a:extLst>
                <a:ext uri="{FF2B5EF4-FFF2-40B4-BE49-F238E27FC236}">
                  <a16:creationId xmlns:a16="http://schemas.microsoft.com/office/drawing/2014/main" id="{1F6A51FE-5353-2844-9855-0146F698EFB5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" name="Google Shape;304;p6">
              <a:extLst>
                <a:ext uri="{FF2B5EF4-FFF2-40B4-BE49-F238E27FC236}">
                  <a16:creationId xmlns:a16="http://schemas.microsoft.com/office/drawing/2014/main" id="{2778EDEF-B5EB-954B-9178-0C2CEDC53358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305;p6">
              <a:extLst>
                <a:ext uri="{FF2B5EF4-FFF2-40B4-BE49-F238E27FC236}">
                  <a16:creationId xmlns:a16="http://schemas.microsoft.com/office/drawing/2014/main" id="{499FD0DF-1B1E-6448-9D1F-420480F6CCB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306;p6">
              <a:extLst>
                <a:ext uri="{FF2B5EF4-FFF2-40B4-BE49-F238E27FC236}">
                  <a16:creationId xmlns:a16="http://schemas.microsoft.com/office/drawing/2014/main" id="{C194780D-2C68-144E-B70E-60192736460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307;p6">
              <a:extLst>
                <a:ext uri="{FF2B5EF4-FFF2-40B4-BE49-F238E27FC236}">
                  <a16:creationId xmlns:a16="http://schemas.microsoft.com/office/drawing/2014/main" id="{994E71A0-BE70-244B-9096-9FA4CEAC4001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08;p6">
              <a:extLst>
                <a:ext uri="{FF2B5EF4-FFF2-40B4-BE49-F238E27FC236}">
                  <a16:creationId xmlns:a16="http://schemas.microsoft.com/office/drawing/2014/main" id="{B98F0988-E12F-0A40-AC9E-1F62C8635331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09;p6">
              <a:extLst>
                <a:ext uri="{FF2B5EF4-FFF2-40B4-BE49-F238E27FC236}">
                  <a16:creationId xmlns:a16="http://schemas.microsoft.com/office/drawing/2014/main" id="{9EF6A042-696C-2A44-A376-90E0D8F93879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10;p6">
              <a:extLst>
                <a:ext uri="{FF2B5EF4-FFF2-40B4-BE49-F238E27FC236}">
                  <a16:creationId xmlns:a16="http://schemas.microsoft.com/office/drawing/2014/main" id="{2A1B9566-A354-0F47-B6FE-0F93C3E2C100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11;p6">
              <a:extLst>
                <a:ext uri="{FF2B5EF4-FFF2-40B4-BE49-F238E27FC236}">
                  <a16:creationId xmlns:a16="http://schemas.microsoft.com/office/drawing/2014/main" id="{818D3464-8D7C-6748-81D8-4C2BC47881C2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312;p6">
            <a:extLst>
              <a:ext uri="{FF2B5EF4-FFF2-40B4-BE49-F238E27FC236}">
                <a16:creationId xmlns:a16="http://schemas.microsoft.com/office/drawing/2014/main" id="{FF9AD5C9-8313-3C47-A4E1-4D833F563EE8}"/>
              </a:ext>
            </a:extLst>
          </p:cNvPr>
          <p:cNvSpPr txBox="1"/>
          <p:nvPr/>
        </p:nvSpPr>
        <p:spPr>
          <a:xfrm>
            <a:off x="2534507" y="2625261"/>
            <a:ext cx="155096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9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Second </a:t>
            </a:r>
            <a:r>
              <a:rPr lang="en-GB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 method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 txBox="1"/>
          <p:nvPr/>
        </p:nvSpPr>
        <p:spPr>
          <a:xfrm>
            <a:off x="136499" y="123809"/>
            <a:ext cx="3264535" cy="23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Disability Problem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</a:t>
            </a:fld>
            <a:r>
              <a:rPr lang="it-IT"/>
              <a:t> / 20</a:t>
            </a:r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grpSp>
        <p:nvGrpSpPr>
          <p:cNvPr id="89" name="Google Shape;89;p2"/>
          <p:cNvGrpSpPr/>
          <p:nvPr/>
        </p:nvGrpSpPr>
        <p:grpSpPr>
          <a:xfrm>
            <a:off x="1423017" y="927105"/>
            <a:ext cx="1065576" cy="1643325"/>
            <a:chOff x="4552132" y="1907611"/>
            <a:chExt cx="2308369" cy="3421250"/>
          </a:xfrm>
        </p:grpSpPr>
        <p:grpSp>
          <p:nvGrpSpPr>
            <p:cNvPr id="90" name="Google Shape;90;p2"/>
            <p:cNvGrpSpPr/>
            <p:nvPr/>
          </p:nvGrpSpPr>
          <p:grpSpPr>
            <a:xfrm>
              <a:off x="4552132" y="1997847"/>
              <a:ext cx="1674406" cy="2784763"/>
              <a:chOff x="4567936" y="1715258"/>
              <a:chExt cx="1935745" cy="3219402"/>
            </a:xfrm>
          </p:grpSpPr>
          <p:sp>
            <p:nvSpPr>
              <p:cNvPr id="91" name="Google Shape;91;p2"/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 extrusionOk="0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2" name="Google Shape;92;p2"/>
              <p:cNvGrpSpPr/>
              <p:nvPr/>
            </p:nvGrpSpPr>
            <p:grpSpPr>
              <a:xfrm rot="5400000">
                <a:off x="4518864" y="1764329"/>
                <a:ext cx="1925455" cy="1827312"/>
                <a:chOff x="2646547" y="1829193"/>
                <a:chExt cx="1925455" cy="1827312"/>
              </a:xfrm>
            </p:grpSpPr>
            <p:sp>
              <p:nvSpPr>
                <p:cNvPr id="93" name="Google Shape;93;p2"/>
                <p:cNvSpPr/>
                <p:nvPr/>
              </p:nvSpPr>
              <p:spPr>
                <a:xfrm rot="-54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-8166758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5" name="Google Shape;95;p2"/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2"/>
          <p:cNvSpPr txBox="1"/>
          <p:nvPr/>
        </p:nvSpPr>
        <p:spPr>
          <a:xfrm>
            <a:off x="2488510" y="1588560"/>
            <a:ext cx="16350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restriction</a:t>
            </a:r>
          </a:p>
        </p:txBody>
      </p:sp>
      <p:sp>
        <p:nvSpPr>
          <p:cNvPr id="99" name="Google Shape;99;p2"/>
          <p:cNvSpPr txBox="1"/>
          <p:nvPr/>
        </p:nvSpPr>
        <p:spPr>
          <a:xfrm>
            <a:off x="2303997" y="2293375"/>
            <a:ext cx="212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with long journeys</a:t>
            </a:r>
          </a:p>
        </p:txBody>
      </p:sp>
      <p:sp>
        <p:nvSpPr>
          <p:cNvPr id="100" name="Google Shape;100;p2"/>
          <p:cNvSpPr txBox="1"/>
          <p:nvPr/>
        </p:nvSpPr>
        <p:spPr>
          <a:xfrm>
            <a:off x="2209300" y="927038"/>
            <a:ext cx="21255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in undertaking climbs</a:t>
            </a: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564" y="1123925"/>
            <a:ext cx="1634993" cy="163499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56;p1">
            <a:extLst>
              <a:ext uri="{FF2B5EF4-FFF2-40B4-BE49-F238E27FC236}">
                <a16:creationId xmlns:a16="http://schemas.microsoft.com/office/drawing/2014/main" id="{7A016771-F391-6941-B906-911AB581ECA2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71;gea996d0bb1_0_160">
            <a:extLst>
              <a:ext uri="{FF2B5EF4-FFF2-40B4-BE49-F238E27FC236}">
                <a16:creationId xmlns:a16="http://schemas.microsoft.com/office/drawing/2014/main" id="{9E34B9EC-F186-9A47-AF22-6C2FE86B3235}"/>
              </a:ext>
            </a:extLst>
          </p:cNvPr>
          <p:cNvSpPr txBox="1"/>
          <p:nvPr/>
        </p:nvSpPr>
        <p:spPr>
          <a:xfrm>
            <a:off x="2399295" y="3408"/>
            <a:ext cx="1464983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Wheelchair Problems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E-Scooter Problems</a:t>
            </a:r>
            <a:endParaRPr lang="en-GB" sz="600" dirty="0">
              <a:solidFill>
                <a:srgbClr val="C09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2"/>
          <p:cNvGrpSpPr/>
          <p:nvPr/>
        </p:nvGrpSpPr>
        <p:grpSpPr>
          <a:xfrm>
            <a:off x="0" y="0"/>
            <a:ext cx="4608410" cy="181520"/>
            <a:chOff x="0" y="0"/>
            <a:chExt cx="4608410" cy="181520"/>
          </a:xfrm>
        </p:grpSpPr>
        <p:sp>
          <p:nvSpPr>
            <p:cNvPr id="429" name="Google Shape;429;p22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0" name="Google Shape;430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30911"/>
              <a:ext cx="4608004" cy="50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22"/>
          <p:cNvSpPr txBox="1">
            <a:spLocks noGrp="1"/>
          </p:cNvSpPr>
          <p:nvPr>
            <p:ph type="title"/>
          </p:nvPr>
        </p:nvSpPr>
        <p:spPr>
          <a:xfrm>
            <a:off x="833695" y="652204"/>
            <a:ext cx="29406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</a:rPr>
              <a:t>Thesis, slides, and code are all available at</a:t>
            </a:r>
            <a:endParaRPr lang="en-GB" sz="1200" dirty="0"/>
          </a:p>
        </p:txBody>
      </p:sp>
      <p:sp>
        <p:nvSpPr>
          <p:cNvPr id="432" name="Google Shape;432;p22"/>
          <p:cNvSpPr txBox="1"/>
          <p:nvPr/>
        </p:nvSpPr>
        <p:spPr>
          <a:xfrm>
            <a:off x="1683595" y="1763229"/>
            <a:ext cx="12408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lang="en-GB"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2"/>
          <p:cNvSpPr txBox="1"/>
          <p:nvPr/>
        </p:nvSpPr>
        <p:spPr>
          <a:xfrm>
            <a:off x="1128789" y="2454294"/>
            <a:ext cx="2350800" cy="4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Luca Tomei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tomei.1759275@studenti.uniroma1.it</a:t>
            </a:r>
            <a:endParaRPr lang="en-GB" sz="1000" dirty="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95300" y="3324487"/>
            <a:ext cx="2469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2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2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438" name="Google Shape;438;p2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4077" y="968934"/>
            <a:ext cx="339836" cy="3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2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7381" y="976124"/>
            <a:ext cx="339835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2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0774" y="970680"/>
            <a:ext cx="339836" cy="33028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6;p1">
            <a:extLst>
              <a:ext uri="{FF2B5EF4-FFF2-40B4-BE49-F238E27FC236}">
                <a16:creationId xmlns:a16="http://schemas.microsoft.com/office/drawing/2014/main" id="{A2422BCB-D684-C140-A6AC-69B6629B8A79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a1158eb23_0_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ea1158eb2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ea1158eb23_0_0"/>
          <p:cNvSpPr txBox="1"/>
          <p:nvPr/>
        </p:nvSpPr>
        <p:spPr>
          <a:xfrm>
            <a:off x="136499" y="123809"/>
            <a:ext cx="32646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Electric Scooter - Disability Problem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ea1158eb23_0_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ea1158eb23_0_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</a:t>
            </a:fld>
            <a:r>
              <a:rPr lang="it-IT"/>
              <a:t> / 20</a:t>
            </a:r>
            <a:endParaRPr/>
          </a:p>
        </p:txBody>
      </p:sp>
      <p:sp>
        <p:nvSpPr>
          <p:cNvPr id="112" name="Google Shape;112;gea1158eb23_0_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ea1158eb23_0_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grpSp>
        <p:nvGrpSpPr>
          <p:cNvPr id="114" name="Google Shape;114;gea1158eb23_0_0"/>
          <p:cNvGrpSpPr/>
          <p:nvPr/>
        </p:nvGrpSpPr>
        <p:grpSpPr>
          <a:xfrm>
            <a:off x="1651716" y="926087"/>
            <a:ext cx="1065520" cy="1643217"/>
            <a:chOff x="4552163" y="1907611"/>
            <a:chExt cx="2308319" cy="3421231"/>
          </a:xfrm>
        </p:grpSpPr>
        <p:grpSp>
          <p:nvGrpSpPr>
            <p:cNvPr id="115" name="Google Shape;115;gea1158eb23_0_0"/>
            <p:cNvGrpSpPr/>
            <p:nvPr/>
          </p:nvGrpSpPr>
          <p:grpSpPr>
            <a:xfrm>
              <a:off x="4552163" y="1998424"/>
              <a:ext cx="1673853" cy="2783073"/>
              <a:chOff x="4567936" y="1715912"/>
              <a:chExt cx="1935091" cy="3217426"/>
            </a:xfrm>
          </p:grpSpPr>
          <p:sp>
            <p:nvSpPr>
              <p:cNvPr id="116" name="Google Shape;116;gea1158eb23_0_0"/>
              <p:cNvSpPr/>
              <p:nvPr/>
            </p:nvSpPr>
            <p:spPr>
              <a:xfrm rot="2633079">
                <a:off x="5393407" y="3840322"/>
                <a:ext cx="928621" cy="896305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 extrusionOk="0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" name="Google Shape;117;gea1158eb23_0_0"/>
              <p:cNvGrpSpPr/>
              <p:nvPr/>
            </p:nvGrpSpPr>
            <p:grpSpPr>
              <a:xfrm rot="5400000">
                <a:off x="4519191" y="1764657"/>
                <a:ext cx="1924801" cy="1827312"/>
                <a:chOff x="2647202" y="1829193"/>
                <a:chExt cx="1924801" cy="1827312"/>
              </a:xfrm>
            </p:grpSpPr>
            <p:sp>
              <p:nvSpPr>
                <p:cNvPr id="118" name="Google Shape;118;gea1158eb23_0_0"/>
                <p:cNvSpPr/>
                <p:nvPr/>
              </p:nvSpPr>
              <p:spPr>
                <a:xfrm rot="-54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gea1158eb23_0_0"/>
                <p:cNvSpPr/>
                <p:nvPr/>
              </p:nvSpPr>
              <p:spPr>
                <a:xfrm rot="-8166921">
                  <a:off x="2828200" y="2563490"/>
                  <a:ext cx="928621" cy="896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20" name="Google Shape;120;gea1158eb23_0_0"/>
            <p:cNvSpPr/>
            <p:nvPr/>
          </p:nvSpPr>
          <p:spPr>
            <a:xfrm>
              <a:off x="5686583" y="4708442"/>
              <a:ext cx="620400" cy="62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ea1158eb23_0_0"/>
            <p:cNvSpPr/>
            <p:nvPr/>
          </p:nvSpPr>
          <p:spPr>
            <a:xfrm>
              <a:off x="6240082" y="3275308"/>
              <a:ext cx="620400" cy="62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ea1158eb23_0_0"/>
            <p:cNvSpPr/>
            <p:nvPr/>
          </p:nvSpPr>
          <p:spPr>
            <a:xfrm>
              <a:off x="5577548" y="1907611"/>
              <a:ext cx="620400" cy="620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gea1158eb23_0_0"/>
          <p:cNvSpPr txBox="1"/>
          <p:nvPr/>
        </p:nvSpPr>
        <p:spPr>
          <a:xfrm>
            <a:off x="2717260" y="1587598"/>
            <a:ext cx="16350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standing start</a:t>
            </a:r>
          </a:p>
        </p:txBody>
      </p:sp>
      <p:sp>
        <p:nvSpPr>
          <p:cNvPr id="124" name="Google Shape;124;gea1158eb23_0_0"/>
          <p:cNvSpPr txBox="1"/>
          <p:nvPr/>
        </p:nvSpPr>
        <p:spPr>
          <a:xfrm>
            <a:off x="2532747" y="2292413"/>
            <a:ext cx="212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Poor modularity</a:t>
            </a:r>
          </a:p>
        </p:txBody>
      </p:sp>
      <p:sp>
        <p:nvSpPr>
          <p:cNvPr id="125" name="Google Shape;125;gea1158eb23_0_0"/>
          <p:cNvSpPr txBox="1"/>
          <p:nvPr/>
        </p:nvSpPr>
        <p:spPr>
          <a:xfrm>
            <a:off x="2438050" y="926075"/>
            <a:ext cx="21255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able-bodied people</a:t>
            </a:r>
          </a:p>
        </p:txBody>
      </p:sp>
      <p:pic>
        <p:nvPicPr>
          <p:cNvPr id="126" name="Google Shape;126;gea1158eb2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9925" y="643349"/>
            <a:ext cx="2392463" cy="239246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56;p1">
            <a:extLst>
              <a:ext uri="{FF2B5EF4-FFF2-40B4-BE49-F238E27FC236}">
                <a16:creationId xmlns:a16="http://schemas.microsoft.com/office/drawing/2014/main" id="{16059FFE-FD71-7745-BFAA-463162A4242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71;gea996d0bb1_0_160">
            <a:extLst>
              <a:ext uri="{FF2B5EF4-FFF2-40B4-BE49-F238E27FC236}">
                <a16:creationId xmlns:a16="http://schemas.microsoft.com/office/drawing/2014/main" id="{8E34E338-CCBA-DA40-8561-B0E7684CF9F5}"/>
              </a:ext>
            </a:extLst>
          </p:cNvPr>
          <p:cNvSpPr txBox="1"/>
          <p:nvPr/>
        </p:nvSpPr>
        <p:spPr>
          <a:xfrm>
            <a:off x="2399295" y="3408"/>
            <a:ext cx="1464983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Wheelchair Problems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E-Scooter Problems</a:t>
            </a:r>
            <a:endParaRPr lang="en-GB"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a1158eb23_1_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ea1158eb23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ea1158eb23_1_0"/>
          <p:cNvSpPr txBox="1"/>
          <p:nvPr/>
        </p:nvSpPr>
        <p:spPr>
          <a:xfrm>
            <a:off x="136500" y="123800"/>
            <a:ext cx="184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Idea Development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ea1158eb23_1_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ea1158eb23_1_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</a:t>
            </a:fld>
            <a:r>
              <a:rPr lang="it-IT"/>
              <a:t> / 20</a:t>
            </a:r>
            <a:endParaRPr/>
          </a:p>
        </p:txBody>
      </p:sp>
      <p:sp>
        <p:nvSpPr>
          <p:cNvPr id="137" name="Google Shape;137;gea1158eb23_1_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ea1158eb23_1_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39" name="Google Shape;139;gea1158eb23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50" y="1095639"/>
            <a:ext cx="4305301" cy="24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ea1158eb23_1_0"/>
          <p:cNvSpPr/>
          <p:nvPr/>
        </p:nvSpPr>
        <p:spPr>
          <a:xfrm>
            <a:off x="2191050" y="1227138"/>
            <a:ext cx="228000" cy="2328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gea1158eb23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3250" y="533397"/>
            <a:ext cx="1253400" cy="16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ea1158eb23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375" y="533400"/>
            <a:ext cx="1388465" cy="16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6;p1">
            <a:extLst>
              <a:ext uri="{FF2B5EF4-FFF2-40B4-BE49-F238E27FC236}">
                <a16:creationId xmlns:a16="http://schemas.microsoft.com/office/drawing/2014/main" id="{0F0D2B8B-2ACB-A34E-89CA-DBB21743E0D5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a1158eb23_0_47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ea1158eb23_0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ea1158eb23_0_47"/>
          <p:cNvSpPr txBox="1"/>
          <p:nvPr/>
        </p:nvSpPr>
        <p:spPr>
          <a:xfrm>
            <a:off x="136500" y="123800"/>
            <a:ext cx="184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Idea Development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ea1158eb23_0_47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ea1158eb23_0_47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5</a:t>
            </a:fld>
            <a:r>
              <a:rPr lang="it-IT"/>
              <a:t> / 20</a:t>
            </a:r>
            <a:endParaRPr/>
          </a:p>
        </p:txBody>
      </p:sp>
      <p:sp>
        <p:nvSpPr>
          <p:cNvPr id="153" name="Google Shape;153;gea1158eb23_0_47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ea1158eb23_0_4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15" name="Google Shape;56;p1">
            <a:extLst>
              <a:ext uri="{FF2B5EF4-FFF2-40B4-BE49-F238E27FC236}">
                <a16:creationId xmlns:a16="http://schemas.microsoft.com/office/drawing/2014/main" id="{36D18F38-CD52-1541-917A-097FFA71FA0F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Project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Protocol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Firmware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55;gea1158eb23_0_47">
            <a:extLst>
              <a:ext uri="{FF2B5EF4-FFF2-40B4-BE49-F238E27FC236}">
                <a16:creationId xmlns:a16="http://schemas.microsoft.com/office/drawing/2014/main" id="{E6E22EAE-1FD8-FC45-AE35-ADAB8FE155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1350" y="1095639"/>
            <a:ext cx="4305301" cy="24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56;gea1158eb23_0_47">
            <a:extLst>
              <a:ext uri="{FF2B5EF4-FFF2-40B4-BE49-F238E27FC236}">
                <a16:creationId xmlns:a16="http://schemas.microsoft.com/office/drawing/2014/main" id="{55E6524D-6DB3-6645-8F7B-5130E815CFF6}"/>
              </a:ext>
            </a:extLst>
          </p:cNvPr>
          <p:cNvSpPr/>
          <p:nvPr/>
        </p:nvSpPr>
        <p:spPr>
          <a:xfrm>
            <a:off x="2118031" y="1240889"/>
            <a:ext cx="228000" cy="2328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2DC04C3-0BA6-5E45-B34A-03E7835CB5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9739" y="535357"/>
            <a:ext cx="2387740" cy="158166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1071E6D-20A1-2249-A9CD-D90295929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7677" y="516101"/>
            <a:ext cx="2238258" cy="1581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136500" y="123800"/>
            <a:ext cx="28980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E-scooter &amp; Wheelchair Bracket</a:t>
            </a:r>
            <a:endParaRPr lang="en-GB" sz="1100" dirty="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6</a:t>
            </a:fld>
            <a:r>
              <a:rPr lang="it-IT"/>
              <a:t> / 20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14" name="Google Shape;56;p1">
            <a:extLst>
              <a:ext uri="{FF2B5EF4-FFF2-40B4-BE49-F238E27FC236}">
                <a16:creationId xmlns:a16="http://schemas.microsoft.com/office/drawing/2014/main" id="{5545A7D0-85B4-BE40-BB89-D81A9A2895A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73;p4">
            <a:extLst>
              <a:ext uri="{FF2B5EF4-FFF2-40B4-BE49-F238E27FC236}">
                <a16:creationId xmlns:a16="http://schemas.microsoft.com/office/drawing/2014/main" id="{93AFF6F1-8666-ED47-8727-CD077D54A62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11878"/>
          <a:stretch/>
        </p:blipFill>
        <p:spPr>
          <a:xfrm>
            <a:off x="2399300" y="701686"/>
            <a:ext cx="1936977" cy="227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5;gea1158eb23_0_226">
            <a:extLst>
              <a:ext uri="{FF2B5EF4-FFF2-40B4-BE49-F238E27FC236}">
                <a16:creationId xmlns:a16="http://schemas.microsoft.com/office/drawing/2014/main" id="{1F3982B8-E92E-3549-8375-6249EBF3DA26}"/>
              </a:ext>
            </a:extLst>
          </p:cNvPr>
          <p:cNvSpPr/>
          <p:nvPr/>
        </p:nvSpPr>
        <p:spPr>
          <a:xfrm>
            <a:off x="1903795" y="2033726"/>
            <a:ext cx="4002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lo 3D 17">
                <a:extLst>
                  <a:ext uri="{FF2B5EF4-FFF2-40B4-BE49-F238E27FC236}">
                    <a16:creationId xmlns:a16="http://schemas.microsoft.com/office/drawing/2014/main" id="{39237F4A-E7DC-A04A-B28F-9118C6C8FD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1508655"/>
                  </p:ext>
                </p:extLst>
              </p:nvPr>
            </p:nvGraphicFramePr>
            <p:xfrm>
              <a:off x="69900" y="930170"/>
              <a:ext cx="2103843" cy="161834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103843" cy="1618340"/>
                    </a:xfrm>
                    <a:prstGeom prst="rect">
                      <a:avLst/>
                    </a:prstGeom>
                  </am3d:spPr>
                  <am3d:camera>
                    <am3d:pos x="0" y="0" z="597580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6752" d="1000000"/>
                    <am3d:preTrans dx="-7769229" dy="-1153846" dz="138461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762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lo 3D 17">
                <a:extLst>
                  <a:ext uri="{FF2B5EF4-FFF2-40B4-BE49-F238E27FC236}">
                    <a16:creationId xmlns:a16="http://schemas.microsoft.com/office/drawing/2014/main" id="{39237F4A-E7DC-A04A-B28F-9118C6C8FD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900" y="930170"/>
                <a:ext cx="2103843" cy="16183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a1158eb23_0_11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ea1158eb23_0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ea1158eb23_0_110"/>
          <p:cNvSpPr txBox="1"/>
          <p:nvPr/>
        </p:nvSpPr>
        <p:spPr>
          <a:xfrm>
            <a:off x="136499" y="123800"/>
            <a:ext cx="4199791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E-scooter &amp; Wheelchair Bracket - Mounting</a:t>
            </a:r>
            <a:endParaRPr lang="en-GB" sz="1100" dirty="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82" name="Google Shape;182;gea1158eb23_0_11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ea1158eb23_0_11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7</a:t>
            </a:fld>
            <a:r>
              <a:rPr lang="it-IT"/>
              <a:t> / 20</a:t>
            </a:r>
            <a:endParaRPr/>
          </a:p>
        </p:txBody>
      </p:sp>
      <p:sp>
        <p:nvSpPr>
          <p:cNvPr id="184" name="Google Shape;184;gea1158eb23_0_11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ea1158eb23_0_11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86" name="Google Shape;186;gea1158eb23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151" y="589409"/>
            <a:ext cx="1937000" cy="258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ea1158eb23_0_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9307" y="587514"/>
            <a:ext cx="1936984" cy="258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;p1">
            <a:extLst>
              <a:ext uri="{FF2B5EF4-FFF2-40B4-BE49-F238E27FC236}">
                <a16:creationId xmlns:a16="http://schemas.microsoft.com/office/drawing/2014/main" id="{A7833B17-BC8D-A641-ACA0-6B5570F3F251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ea1158eb23_0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ea1158eb23_0_80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31653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Communication Protocol</a:t>
            </a:r>
            <a:endParaRPr lang="en-GB" dirty="0"/>
          </a:p>
        </p:txBody>
      </p:sp>
      <p:sp>
        <p:nvSpPr>
          <p:cNvPr id="195" name="Google Shape;195;gea1158eb23_0_8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ea1158eb23_0_8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8 / 20</a:t>
            </a:r>
            <a:endParaRPr/>
          </a:p>
        </p:txBody>
      </p:sp>
      <p:sp>
        <p:nvSpPr>
          <p:cNvPr id="197" name="Google Shape;197;gea1158eb23_0_8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ea1158eb23_0_8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99" name="Google Shape;199;gea1158eb23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3550" y="793900"/>
            <a:ext cx="2081976" cy="21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ea1158eb23_0_80"/>
          <p:cNvSpPr txBox="1"/>
          <p:nvPr/>
        </p:nvSpPr>
        <p:spPr>
          <a:xfrm>
            <a:off x="297894" y="1530079"/>
            <a:ext cx="2428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 communication between the scooter and the smartphone was used as a means to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obtain information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about the scooter's firmware, parameters and configuration settings.</a:t>
            </a:r>
          </a:p>
        </p:txBody>
      </p:sp>
      <p:sp>
        <p:nvSpPr>
          <p:cNvPr id="12" name="Google Shape;56;p1">
            <a:extLst>
              <a:ext uri="{FF2B5EF4-FFF2-40B4-BE49-F238E27FC236}">
                <a16:creationId xmlns:a16="http://schemas.microsoft.com/office/drawing/2014/main" id="{99FC455D-F8DA-354F-8D7B-5CD3654B386D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ea1158eb23_0_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ea1158eb23_0_157"/>
          <p:cNvSpPr txBox="1">
            <a:spLocks noGrp="1"/>
          </p:cNvSpPr>
          <p:nvPr>
            <p:ph type="title"/>
          </p:nvPr>
        </p:nvSpPr>
        <p:spPr>
          <a:xfrm>
            <a:off x="136501" y="123800"/>
            <a:ext cx="439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App Communication Diagram</a:t>
            </a:r>
            <a:endParaRPr lang="en-GB" dirty="0"/>
          </a:p>
        </p:txBody>
      </p:sp>
      <p:sp>
        <p:nvSpPr>
          <p:cNvPr id="208" name="Google Shape;208;gea1158eb23_0_157"/>
          <p:cNvSpPr txBox="1"/>
          <p:nvPr/>
        </p:nvSpPr>
        <p:spPr>
          <a:xfrm>
            <a:off x="170094" y="584791"/>
            <a:ext cx="2428800" cy="53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 of the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the processor of the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scooter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its official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09" name="Google Shape;209;gea1158eb23_0_157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ea1158eb23_0_157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9 / 20</a:t>
            </a:r>
            <a:endParaRPr/>
          </a:p>
        </p:txBody>
      </p:sp>
      <p:sp>
        <p:nvSpPr>
          <p:cNvPr id="211" name="Google Shape;211;gea1158eb23_0_157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ea1158eb23_0_15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213" name="Google Shape;213;gea1158eb23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50" y="1706179"/>
            <a:ext cx="4610099" cy="157346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ea1158eb23_0_157"/>
          <p:cNvSpPr txBox="1"/>
          <p:nvPr/>
        </p:nvSpPr>
        <p:spPr>
          <a:xfrm>
            <a:off x="2102094" y="1139466"/>
            <a:ext cx="2428800" cy="53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 Low Energy as a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channel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communicating commands, firmware updates and changes in settings.</a:t>
            </a:r>
          </a:p>
        </p:txBody>
      </p:sp>
      <p:sp>
        <p:nvSpPr>
          <p:cNvPr id="13" name="Google Shape;56;p1">
            <a:extLst>
              <a:ext uri="{FF2B5EF4-FFF2-40B4-BE49-F238E27FC236}">
                <a16:creationId xmlns:a16="http://schemas.microsoft.com/office/drawing/2014/main" id="{30F4A197-52F3-4D46-90AC-4B3F7072FBDE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Protocol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zati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1598</Words>
  <Application>Microsoft Macintosh PowerPoint</Application>
  <PresentationFormat>Personalizzato</PresentationFormat>
  <Paragraphs>178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Calibri</vt:lpstr>
      <vt:lpstr>Palatino Linotype</vt:lpstr>
      <vt:lpstr>Arial</vt:lpstr>
      <vt:lpstr>Office Theme</vt:lpstr>
      <vt:lpstr>Thesis Title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E-scooter - Communication Protocol</vt:lpstr>
      <vt:lpstr>E-Scooter - App Communication Diagram</vt:lpstr>
      <vt:lpstr>E-scooter - Firmware Sniffing</vt:lpstr>
      <vt:lpstr>E-scooter - Firmware Encryption/Decryption</vt:lpstr>
      <vt:lpstr>E-scooter - Modify Firmware Parameters</vt:lpstr>
      <vt:lpstr>E-scooter - GUI for automatic firmware generation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 - Summary</vt:lpstr>
      <vt:lpstr>Conclusions - Final Result &amp; Assembly Methods</vt:lpstr>
      <vt:lpstr>Thesis, slides, and code are all available 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Execution of Malicious Software:  Countering Sandbox Evasion Techniques</dc:title>
  <dc:creator>Fabio Rosato[5pt] Advisors: Camil Demetrescu, Daniele Cono D'Elia -10pt</dc:creator>
  <cp:lastModifiedBy>Luca Tomei</cp:lastModifiedBy>
  <cp:revision>27</cp:revision>
  <dcterms:created xsi:type="dcterms:W3CDTF">2021-08-12T11:22:30Z</dcterms:created>
  <dcterms:modified xsi:type="dcterms:W3CDTF">2021-08-25T16:43:19Z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2017-10-23T00:00:00Z</vt:filetime>
  </property>
  <property fmtid="{D5CDD505-2E9C-101B-9397-08002B2CF9AE}" pid="3" name="Creator">
    <vt:lpwstr>LaTeX with Beamer class version 3.36</vt:lpwstr>
  </property>
  <property fmtid="{D5CDD505-2E9C-101B-9397-08002B2CF9AE}" pid="4" name="LastSaved">
    <vt:filetime>2021-08-12T00:00:00Z</vt:filetime>
  </property>
</Properties>
</file>